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drawings/drawing2.xml" ContentType="application/vnd.openxmlformats-officedocument.drawingml.chartshapes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7" r:id="rId2"/>
    <p:sldId id="258" r:id="rId3"/>
    <p:sldId id="259" r:id="rId4"/>
    <p:sldId id="325" r:id="rId5"/>
    <p:sldId id="260" r:id="rId6"/>
    <p:sldId id="285" r:id="rId7"/>
    <p:sldId id="286" r:id="rId8"/>
    <p:sldId id="261" r:id="rId9"/>
    <p:sldId id="262" r:id="rId10"/>
    <p:sldId id="263" r:id="rId11"/>
    <p:sldId id="264" r:id="rId12"/>
    <p:sldId id="265" r:id="rId13"/>
    <p:sldId id="303" r:id="rId14"/>
    <p:sldId id="331" r:id="rId15"/>
    <p:sldId id="266" r:id="rId16"/>
    <p:sldId id="307" r:id="rId17"/>
    <p:sldId id="305" r:id="rId18"/>
    <p:sldId id="308" r:id="rId19"/>
    <p:sldId id="309" r:id="rId20"/>
    <p:sldId id="310" r:id="rId21"/>
    <p:sldId id="267" r:id="rId22"/>
    <p:sldId id="323" r:id="rId23"/>
    <p:sldId id="311" r:id="rId24"/>
    <p:sldId id="268" r:id="rId25"/>
    <p:sldId id="269" r:id="rId26"/>
    <p:sldId id="270" r:id="rId27"/>
    <p:sldId id="313" r:id="rId28"/>
    <p:sldId id="314" r:id="rId29"/>
    <p:sldId id="271" r:id="rId30"/>
    <p:sldId id="315" r:id="rId31"/>
    <p:sldId id="316" r:id="rId32"/>
    <p:sldId id="317" r:id="rId33"/>
    <p:sldId id="318" r:id="rId34"/>
    <p:sldId id="319" r:id="rId35"/>
    <p:sldId id="320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79" r:id="rId44"/>
    <p:sldId id="280" r:id="rId45"/>
    <p:sldId id="282" r:id="rId46"/>
    <p:sldId id="283" r:id="rId47"/>
    <p:sldId id="321" r:id="rId48"/>
    <p:sldId id="284" r:id="rId49"/>
    <p:sldId id="287" r:id="rId50"/>
    <p:sldId id="288" r:id="rId51"/>
    <p:sldId id="326" r:id="rId52"/>
    <p:sldId id="289" r:id="rId53"/>
    <p:sldId id="290" r:id="rId54"/>
    <p:sldId id="291" r:id="rId55"/>
    <p:sldId id="292" r:id="rId56"/>
    <p:sldId id="293" r:id="rId57"/>
    <p:sldId id="328" r:id="rId58"/>
    <p:sldId id="329" r:id="rId59"/>
    <p:sldId id="294" r:id="rId60"/>
    <p:sldId id="295" r:id="rId61"/>
    <p:sldId id="296" r:id="rId62"/>
    <p:sldId id="297" r:id="rId63"/>
    <p:sldId id="330" r:id="rId64"/>
    <p:sldId id="298" r:id="rId65"/>
    <p:sldId id="299" r:id="rId66"/>
    <p:sldId id="300" r:id="rId67"/>
    <p:sldId id="301" r:id="rId68"/>
    <p:sldId id="302" r:id="rId69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20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Hoja_de_c_lculo_de_Microsoft_Excel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3.xlsx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Hoja_de_c_lculo_de_Microsoft_Excel4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3.bin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D:\A%20Enrique\A%20UNIVERSIDAD%20MONTEVIDEO\MONTEVIDEO%20ABRIL%202023\Cap&#237;tulo%201%20-%20Teor&#237;a%20General%20del%20Riesgo\EJEMPLO%20APROXIMACI&#211;N%20GAMMA%20INCOMPLETA%203%20PARAMEROS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A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r>
              <a:rPr lang="es-AR" sz="1200" b="1" i="0" u="none" strike="noStrike" baseline="0">
                <a:solidFill>
                  <a:srgbClr val="000000"/>
                </a:solidFill>
                <a:latin typeface="Arial"/>
                <a:cs typeface="Arial"/>
              </a:rPr>
              <a:t>f(Z): Distribución Beta </a:t>
            </a:r>
            <a:endParaRPr lang="es-AR" sz="1400" b="1" i="0" u="none" strike="noStrike" baseline="0">
              <a:solidFill>
                <a:srgbClr val="000000"/>
              </a:solidFill>
              <a:latin typeface="Arial"/>
              <a:cs typeface="Arial"/>
            </a:endParaRPr>
          </a:p>
        </c:rich>
      </c:tx>
      <c:layout>
        <c:manualLayout>
          <c:xMode val="edge"/>
          <c:yMode val="edge"/>
          <c:x val="0.34850166481687017"/>
          <c:y val="1.9575856443719411E-2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13016069034536151"/>
          <c:y val="0.12887438825448613"/>
          <c:w val="0.82977340961876167"/>
          <c:h val="0.69169630684036354"/>
        </c:manualLayout>
      </c:layout>
      <c:scatterChart>
        <c:scatterStyle val="smoothMarker"/>
        <c:varyColors val="0"/>
        <c:ser>
          <c:idx val="3"/>
          <c:order val="0"/>
          <c:tx>
            <c:strRef>
              <c:f>Hoja1!$E$2</c:f>
              <c:strCache>
                <c:ptCount val="1"/>
                <c:pt idx="0">
                  <c:v>f(X)</c:v>
                </c:pt>
              </c:strCache>
            </c:strRef>
          </c:tx>
          <c:spPr>
            <a:ln w="25400">
              <a:solidFill>
                <a:srgbClr val="000000"/>
              </a:solidFill>
              <a:prstDash val="solid"/>
            </a:ln>
          </c:spPr>
          <c:marker>
            <c:symbol val="none"/>
          </c:marker>
          <c:xVal>
            <c:numRef>
              <c:f>Hoja1!$A$3:$A$13</c:f>
              <c:numCache>
                <c:formatCode>0.0</c:formatCode>
                <c:ptCount val="11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Hoja1!$E$3:$E$13</c:f>
              <c:numCache>
                <c:formatCode>#,##0.000000</c:formatCode>
                <c:ptCount val="11"/>
                <c:pt idx="0">
                  <c:v>0</c:v>
                </c:pt>
                <c:pt idx="1">
                  <c:v>1.9683000000000004</c:v>
                </c:pt>
                <c:pt idx="2">
                  <c:v>2.4576000000000011</c:v>
                </c:pt>
                <c:pt idx="3">
                  <c:v>2.1608999999999994</c:v>
                </c:pt>
                <c:pt idx="4">
                  <c:v>1.5551999999999999</c:v>
                </c:pt>
                <c:pt idx="5">
                  <c:v>0.9375</c:v>
                </c:pt>
                <c:pt idx="6">
                  <c:v>0.46080000000000021</c:v>
                </c:pt>
                <c:pt idx="7">
                  <c:v>0.17010000000000011</c:v>
                </c:pt>
                <c:pt idx="8">
                  <c:v>3.8399999999999962E-2</c:v>
                </c:pt>
                <c:pt idx="9">
                  <c:v>2.6999999999999971E-3</c:v>
                </c:pt>
                <c:pt idx="10">
                  <c:v>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6810880"/>
        <c:axId val="136812800"/>
      </c:scatterChart>
      <c:valAx>
        <c:axId val="136810880"/>
        <c:scaling>
          <c:orientation val="minMax"/>
          <c:max val="1"/>
        </c:scaling>
        <c:delete val="0"/>
        <c:axPos val="b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s-AR" sz="1000"/>
                  <a:t>Z=Y/PT</a:t>
                </a:r>
              </a:p>
            </c:rich>
          </c:tx>
          <c:layout>
            <c:manualLayout>
              <c:xMode val="edge"/>
              <c:yMode val="edge"/>
              <c:x val="0.46938782832002113"/>
              <c:y val="0.90728721838831927"/>
            </c:manualLayout>
          </c:layout>
          <c:overlay val="0"/>
          <c:spPr>
            <a:noFill/>
            <a:ln w="25400">
              <a:noFill/>
            </a:ln>
          </c:spPr>
        </c:title>
        <c:numFmt formatCode="0.0" sourceLinked="0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s-AR"/>
          </a:p>
        </c:txPr>
        <c:crossAx val="136812800"/>
        <c:crosses val="autoZero"/>
        <c:crossBetween val="midCat"/>
        <c:majorUnit val="0.1"/>
      </c:valAx>
      <c:valAx>
        <c:axId val="136812800"/>
        <c:scaling>
          <c:orientation val="minMax"/>
          <c:max val="3"/>
          <c:min val="0"/>
        </c:scaling>
        <c:delete val="0"/>
        <c:axPos val="l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s-AR" sz="1000"/>
                  <a:t>f(Z)</a:t>
                </a:r>
              </a:p>
            </c:rich>
          </c:tx>
          <c:layout>
            <c:manualLayout>
              <c:xMode val="edge"/>
              <c:yMode val="edge"/>
              <c:x val="6.2893081761006293E-3"/>
              <c:y val="0.14355628058727568"/>
            </c:manualLayout>
          </c:layout>
          <c:overlay val="0"/>
          <c:spPr>
            <a:noFill/>
            <a:ln w="25400">
              <a:noFill/>
            </a:ln>
          </c:spPr>
        </c:title>
        <c:numFmt formatCode="#,##0.0" sourceLinked="0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s-AR"/>
          </a:p>
        </c:txPr>
        <c:crossAx val="136810880"/>
        <c:crosses val="autoZero"/>
        <c:crossBetween val="midCat"/>
        <c:majorUnit val="0.5"/>
      </c:valAx>
      <c:spPr>
        <a:noFill/>
        <a:ln w="12700">
          <a:solidFill>
            <a:srgbClr val="000000"/>
          </a:solidFill>
          <a:prstDash val="solid"/>
        </a:ln>
      </c:spPr>
    </c:plotArea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s-AR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A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200"/>
            </a:pPr>
            <a:r>
              <a:rPr lang="en-US" sz="1400"/>
              <a:t>Distribución Acumulada de la Cuantía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020502905886764"/>
          <c:y val="0.17933105401298519"/>
          <c:w val="0.79851870078740161"/>
          <c:h val="0.73174782428512231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'Dist Pareto Acum'!$B$1</c:f>
              <c:strCache>
                <c:ptCount val="1"/>
                <c:pt idx="0">
                  <c:v>F(X)</c:v>
                </c:pt>
              </c:strCache>
            </c:strRef>
          </c:tx>
          <c:spPr>
            <a:ln w="25400">
              <a:solidFill>
                <a:schemeClr val="tx1"/>
              </a:solidFill>
            </a:ln>
          </c:spPr>
          <c:marker>
            <c:symbol val="none"/>
          </c:marker>
          <c:xVal>
            <c:numRef>
              <c:f>'Dist Pareto Acum'!$A$2:$A$17</c:f>
              <c:numCache>
                <c:formatCode>#,##0</c:formatCode>
                <c:ptCount val="1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40</c:v>
                </c:pt>
                <c:pt idx="8">
                  <c:v>50</c:v>
                </c:pt>
                <c:pt idx="9">
                  <c:v>60</c:v>
                </c:pt>
                <c:pt idx="10">
                  <c:v>70</c:v>
                </c:pt>
                <c:pt idx="11">
                  <c:v>80</c:v>
                </c:pt>
                <c:pt idx="12">
                  <c:v>90</c:v>
                </c:pt>
                <c:pt idx="13">
                  <c:v>100</c:v>
                </c:pt>
                <c:pt idx="14">
                  <c:v>110</c:v>
                </c:pt>
                <c:pt idx="15">
                  <c:v>120</c:v>
                </c:pt>
              </c:numCache>
            </c:numRef>
          </c:xVal>
          <c:yVal>
            <c:numRef>
              <c:f>'Dist Pareto Acum'!$B$2:$B$17</c:f>
              <c:numCache>
                <c:formatCode>#,##0.000000</c:formatCode>
                <c:ptCount val="16"/>
                <c:pt idx="0">
                  <c:v>0</c:v>
                </c:pt>
                <c:pt idx="1">
                  <c:v>0.7142857142857143</c:v>
                </c:pt>
                <c:pt idx="2">
                  <c:v>0.83333333333333337</c:v>
                </c:pt>
                <c:pt idx="3">
                  <c:v>0.88235294117647056</c:v>
                </c:pt>
                <c:pt idx="4">
                  <c:v>0.90909090909090906</c:v>
                </c:pt>
                <c:pt idx="5">
                  <c:v>0.92592592592592593</c:v>
                </c:pt>
                <c:pt idx="6">
                  <c:v>0.9375</c:v>
                </c:pt>
                <c:pt idx="7">
                  <c:v>0.95238095238095233</c:v>
                </c:pt>
                <c:pt idx="8">
                  <c:v>0.96153846153846156</c:v>
                </c:pt>
                <c:pt idx="9">
                  <c:v>0.967741935483871</c:v>
                </c:pt>
                <c:pt idx="10">
                  <c:v>0.97222222222222221</c:v>
                </c:pt>
                <c:pt idx="11">
                  <c:v>0.97560975609756095</c:v>
                </c:pt>
                <c:pt idx="12">
                  <c:v>0.97826086956521741</c:v>
                </c:pt>
                <c:pt idx="13">
                  <c:v>0.98039215686274506</c:v>
                </c:pt>
                <c:pt idx="14">
                  <c:v>0.9821428571428571</c:v>
                </c:pt>
                <c:pt idx="15">
                  <c:v>0.98360655737704916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50132352"/>
        <c:axId val="250167680"/>
      </c:scatterChart>
      <c:valAx>
        <c:axId val="250132352"/>
        <c:scaling>
          <c:orientation val="minMax"/>
          <c:max val="120"/>
        </c:scaling>
        <c:delete val="1"/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es-AR" sz="1200"/>
                  <a:t>X</a:t>
                </a:r>
              </a:p>
            </c:rich>
          </c:tx>
          <c:layout>
            <c:manualLayout>
              <c:xMode val="edge"/>
              <c:yMode val="edge"/>
              <c:x val="0.49131421072365944"/>
              <c:y val="0.91914629092416078"/>
            </c:manualLayout>
          </c:layout>
          <c:overlay val="0"/>
        </c:title>
        <c:numFmt formatCode="#,##0" sourceLinked="1"/>
        <c:majorTickMark val="none"/>
        <c:minorTickMark val="none"/>
        <c:tickLblPos val="nextTo"/>
        <c:crossAx val="250167680"/>
        <c:crosses val="autoZero"/>
        <c:crossBetween val="midCat"/>
        <c:majorUnit val="10"/>
      </c:valAx>
      <c:valAx>
        <c:axId val="250167680"/>
        <c:scaling>
          <c:orientation val="minMax"/>
          <c:max val="1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s-AR"/>
                  <a:t>F(X)</a:t>
                </a:r>
              </a:p>
            </c:rich>
          </c:tx>
          <c:layout>
            <c:manualLayout>
              <c:xMode val="edge"/>
              <c:yMode val="edge"/>
              <c:x val="2.7903543307086612E-2"/>
              <c:y val="0.4146170051112032"/>
            </c:manualLayout>
          </c:layout>
          <c:overlay val="0"/>
        </c:title>
        <c:numFmt formatCode="#,##0" sourceLinked="0"/>
        <c:majorTickMark val="none"/>
        <c:minorTickMark val="none"/>
        <c:tickLblPos val="nextTo"/>
        <c:txPr>
          <a:bodyPr/>
          <a:lstStyle/>
          <a:p>
            <a:pPr>
              <a:defRPr b="1"/>
            </a:pPr>
            <a:endParaRPr lang="es-AR"/>
          </a:p>
        </c:txPr>
        <c:crossAx val="250132352"/>
        <c:crosses val="autoZero"/>
        <c:crossBetween val="midCat"/>
        <c:majorUnit val="1"/>
      </c:valAx>
      <c:spPr>
        <a:ln>
          <a:solidFill>
            <a:schemeClr val="tx1"/>
          </a:solidFill>
        </a:ln>
      </c:spPr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200"/>
      </a:pPr>
      <a:endParaRPr lang="es-A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A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1300"/>
              <a:t>Distribución Acumulada de la Cuantía con Prioridad</a:t>
            </a:r>
            <a:r>
              <a:rPr lang="en-US" sz="1300" baseline="0"/>
              <a:t> M</a:t>
            </a:r>
            <a:endParaRPr lang="en-US" sz="1300"/>
          </a:p>
        </c:rich>
      </c:tx>
      <c:layout>
        <c:manualLayout>
          <c:xMode val="edge"/>
          <c:yMode val="edge"/>
          <c:x val="0.13841763942931259"/>
          <c:y val="2.0512820512820513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4451071190471901"/>
          <c:y val="0.2168366852232643"/>
          <c:w val="0.8219271218100026"/>
          <c:h val="0.66150726382132174"/>
        </c:manualLayout>
      </c:layout>
      <c:scatterChart>
        <c:scatterStyle val="smoothMarker"/>
        <c:varyColors val="0"/>
        <c:ser>
          <c:idx val="1"/>
          <c:order val="0"/>
          <c:tx>
            <c:strRef>
              <c:f>'Dist Pareto Acum'!$C$1</c:f>
              <c:strCache>
                <c:ptCount val="1"/>
                <c:pt idx="0">
                  <c:v>F(X)R</c:v>
                </c:pt>
              </c:strCache>
            </c:strRef>
          </c:tx>
          <c:spPr>
            <a:ln w="25400">
              <a:solidFill>
                <a:schemeClr val="tx1"/>
              </a:solidFill>
            </a:ln>
          </c:spPr>
          <c:marker>
            <c:symbol val="none"/>
          </c:marker>
          <c:xVal>
            <c:numRef>
              <c:f>'Dist Pareto Acum'!$A$2:$A$17</c:f>
              <c:numCache>
                <c:formatCode>#,##0</c:formatCode>
                <c:ptCount val="16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40</c:v>
                </c:pt>
                <c:pt idx="8">
                  <c:v>50</c:v>
                </c:pt>
                <c:pt idx="9">
                  <c:v>60</c:v>
                </c:pt>
                <c:pt idx="10">
                  <c:v>70</c:v>
                </c:pt>
                <c:pt idx="11">
                  <c:v>80</c:v>
                </c:pt>
                <c:pt idx="12">
                  <c:v>90</c:v>
                </c:pt>
                <c:pt idx="13">
                  <c:v>100</c:v>
                </c:pt>
                <c:pt idx="14">
                  <c:v>110</c:v>
                </c:pt>
                <c:pt idx="15">
                  <c:v>120</c:v>
                </c:pt>
              </c:numCache>
            </c:numRef>
          </c:xVal>
          <c:yVal>
            <c:numRef>
              <c:f>'Dist Pareto Acum'!$C$2:$C$17</c:f>
              <c:numCache>
                <c:formatCode>#,##0.000000</c:formatCode>
                <c:ptCount val="16"/>
                <c:pt idx="0">
                  <c:v>0</c:v>
                </c:pt>
                <c:pt idx="1">
                  <c:v>0.7142857142857143</c:v>
                </c:pt>
                <c:pt idx="2">
                  <c:v>0.83333333333333337</c:v>
                </c:pt>
                <c:pt idx="3">
                  <c:v>0.88235294117647056</c:v>
                </c:pt>
                <c:pt idx="4">
                  <c:v>0.90909090909090906</c:v>
                </c:pt>
                <c:pt idx="5">
                  <c:v>0.92592592592592593</c:v>
                </c:pt>
                <c:pt idx="6">
                  <c:v>0.9375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50770944"/>
        <c:axId val="250772864"/>
      </c:scatterChart>
      <c:valAx>
        <c:axId val="250770944"/>
        <c:scaling>
          <c:orientation val="minMax"/>
          <c:max val="100"/>
        </c:scaling>
        <c:delete val="1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s-AR" sz="1200"/>
                  <a:t>M</a:t>
                </a:r>
                <a:r>
                  <a:rPr lang="es-AR"/>
                  <a:t> </a:t>
                </a:r>
                <a:r>
                  <a:rPr lang="es-AR" baseline="0"/>
                  <a:t>                                                                                                              </a:t>
                </a:r>
                <a:r>
                  <a:rPr lang="es-AR"/>
                  <a:t>                                   </a:t>
                </a:r>
              </a:p>
            </c:rich>
          </c:tx>
          <c:layout>
            <c:manualLayout>
              <c:xMode val="edge"/>
              <c:yMode val="edge"/>
              <c:x val="0.37653987759539209"/>
              <c:y val="0.89250447197285054"/>
            </c:manualLayout>
          </c:layout>
          <c:overlay val="0"/>
        </c:title>
        <c:numFmt formatCode="#,##0" sourceLinked="1"/>
        <c:majorTickMark val="none"/>
        <c:minorTickMark val="none"/>
        <c:tickLblPos val="nextTo"/>
        <c:crossAx val="250772864"/>
        <c:crosses val="autoZero"/>
        <c:crossBetween val="midCat"/>
        <c:majorUnit val="10"/>
      </c:valAx>
      <c:valAx>
        <c:axId val="250772864"/>
        <c:scaling>
          <c:orientation val="minMax"/>
          <c:max val="1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s-AR" sz="1200"/>
                  <a:t>G(X,M)</a:t>
                </a:r>
              </a:p>
            </c:rich>
          </c:tx>
          <c:layout>
            <c:manualLayout>
              <c:xMode val="edge"/>
              <c:yMode val="edge"/>
              <c:x val="3.0013994246142577E-2"/>
              <c:y val="0.42660782051925039"/>
            </c:manualLayout>
          </c:layout>
          <c:overlay val="0"/>
        </c:title>
        <c:numFmt formatCode="#,##0" sourceLinked="0"/>
        <c:majorTickMark val="none"/>
        <c:minorTickMark val="none"/>
        <c:tickLblPos val="nextTo"/>
        <c:txPr>
          <a:bodyPr/>
          <a:lstStyle/>
          <a:p>
            <a:pPr>
              <a:defRPr sz="1200" b="1"/>
            </a:pPr>
            <a:endParaRPr lang="es-AR"/>
          </a:p>
        </c:txPr>
        <c:crossAx val="250770944"/>
        <c:crosses val="autoZero"/>
        <c:crossBetween val="midCat"/>
        <c:majorUnit val="1"/>
      </c:valAx>
      <c:spPr>
        <a:ln>
          <a:solidFill>
            <a:schemeClr val="tx1"/>
          </a:solidFill>
        </a:ln>
      </c:spPr>
    </c:plotArea>
    <c:plotVisOnly val="1"/>
    <c:dispBlanksAs val="gap"/>
    <c:showDLblsOverMax val="0"/>
  </c:chart>
  <c:spPr>
    <a:ln>
      <a:noFill/>
    </a:ln>
  </c:spPr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A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600"/>
            </a:pPr>
            <a:r>
              <a:rPr lang="es-AR" sz="1400"/>
              <a:t>Comparación Lognormal:</a:t>
            </a:r>
            <a:r>
              <a:rPr lang="es-AR" sz="1400" baseline="0"/>
              <a:t> R=2,04 con R=3,45</a:t>
            </a:r>
            <a:endParaRPr lang="es-AR" sz="1400"/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5736235618206745"/>
          <c:y val="0.12733352229989467"/>
          <c:w val="0.79722870244909183"/>
          <c:h val="0.68987856806911552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'Datos Compa.'!$B$1</c:f>
              <c:strCache>
                <c:ptCount val="1"/>
                <c:pt idx="0">
                  <c:v>f(X, R=2,04)</c:v>
                </c:pt>
              </c:strCache>
            </c:strRef>
          </c:tx>
          <c:spPr>
            <a:ln w="25400">
              <a:solidFill>
                <a:schemeClr val="tx1"/>
              </a:solidFill>
            </a:ln>
          </c:spPr>
          <c:marker>
            <c:symbol val="none"/>
          </c:marker>
          <c:xVal>
            <c:numRef>
              <c:f>'Datos Compa.'!$A$2:$A$18</c:f>
              <c:numCache>
                <c:formatCode>#,##0</c:formatCode>
                <c:ptCount val="17"/>
                <c:pt idx="0">
                  <c:v>0</c:v>
                </c:pt>
                <c:pt idx="1">
                  <c:v>50</c:v>
                </c:pt>
                <c:pt idx="2">
                  <c:v>150</c:v>
                </c:pt>
                <c:pt idx="3">
                  <c:v>250</c:v>
                </c:pt>
                <c:pt idx="4">
                  <c:v>350</c:v>
                </c:pt>
                <c:pt idx="5">
                  <c:v>450</c:v>
                </c:pt>
                <c:pt idx="6">
                  <c:v>550</c:v>
                </c:pt>
                <c:pt idx="7">
                  <c:v>650</c:v>
                </c:pt>
                <c:pt idx="8">
                  <c:v>750</c:v>
                </c:pt>
                <c:pt idx="9">
                  <c:v>850</c:v>
                </c:pt>
                <c:pt idx="10">
                  <c:v>950</c:v>
                </c:pt>
                <c:pt idx="11">
                  <c:v>1050</c:v>
                </c:pt>
                <c:pt idx="12">
                  <c:v>1150</c:v>
                </c:pt>
                <c:pt idx="13">
                  <c:v>1250</c:v>
                </c:pt>
                <c:pt idx="14">
                  <c:v>1350</c:v>
                </c:pt>
                <c:pt idx="15">
                  <c:v>1450</c:v>
                </c:pt>
                <c:pt idx="16">
                  <c:v>1500</c:v>
                </c:pt>
              </c:numCache>
            </c:numRef>
          </c:xVal>
          <c:yVal>
            <c:numRef>
              <c:f>'Datos Compa.'!$B$2:$B$18</c:f>
              <c:numCache>
                <c:formatCode>0.000000</c:formatCode>
                <c:ptCount val="17"/>
                <c:pt idx="0">
                  <c:v>0</c:v>
                </c:pt>
                <c:pt idx="1">
                  <c:v>5.6340246620006683E-3</c:v>
                </c:pt>
                <c:pt idx="2">
                  <c:v>3.0246964496493892E-3</c:v>
                </c:pt>
                <c:pt idx="3">
                  <c:v>1.2728289753951871E-3</c:v>
                </c:pt>
                <c:pt idx="4">
                  <c:v>5.8933955768593782E-4</c:v>
                </c:pt>
                <c:pt idx="5">
                  <c:v>2.9896596385122805E-4</c:v>
                </c:pt>
                <c:pt idx="6">
                  <c:v>1.6317710391699927E-4</c:v>
                </c:pt>
                <c:pt idx="7">
                  <c:v>9.4416058863776767E-5</c:v>
                </c:pt>
                <c:pt idx="8">
                  <c:v>5.7278313654110513E-5</c:v>
                </c:pt>
                <c:pt idx="9">
                  <c:v>3.6134321787052825E-5</c:v>
                </c:pt>
                <c:pt idx="10">
                  <c:v>2.3557190251655042E-5</c:v>
                </c:pt>
                <c:pt idx="11">
                  <c:v>1.9226615190555367E-5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'Datos Compa.'!$C$1</c:f>
              <c:strCache>
                <c:ptCount val="1"/>
                <c:pt idx="0">
                  <c:v>f(X, R=3,45)</c:v>
                </c:pt>
              </c:strCache>
            </c:strRef>
          </c:tx>
          <c:spPr>
            <a:ln w="25400">
              <a:solidFill>
                <a:schemeClr val="tx1"/>
              </a:solidFill>
              <a:prstDash val="dash"/>
            </a:ln>
          </c:spPr>
          <c:marker>
            <c:symbol val="none"/>
          </c:marker>
          <c:xVal>
            <c:numRef>
              <c:f>'Datos Compa.'!$A$2:$A$18</c:f>
              <c:numCache>
                <c:formatCode>#,##0</c:formatCode>
                <c:ptCount val="17"/>
                <c:pt idx="0">
                  <c:v>0</c:v>
                </c:pt>
                <c:pt idx="1">
                  <c:v>50</c:v>
                </c:pt>
                <c:pt idx="2">
                  <c:v>150</c:v>
                </c:pt>
                <c:pt idx="3">
                  <c:v>250</c:v>
                </c:pt>
                <c:pt idx="4">
                  <c:v>350</c:v>
                </c:pt>
                <c:pt idx="5">
                  <c:v>450</c:v>
                </c:pt>
                <c:pt idx="6">
                  <c:v>550</c:v>
                </c:pt>
                <c:pt idx="7">
                  <c:v>650</c:v>
                </c:pt>
                <c:pt idx="8">
                  <c:v>750</c:v>
                </c:pt>
                <c:pt idx="9">
                  <c:v>850</c:v>
                </c:pt>
                <c:pt idx="10">
                  <c:v>950</c:v>
                </c:pt>
                <c:pt idx="11">
                  <c:v>1050</c:v>
                </c:pt>
                <c:pt idx="12">
                  <c:v>1150</c:v>
                </c:pt>
                <c:pt idx="13">
                  <c:v>1250</c:v>
                </c:pt>
                <c:pt idx="14">
                  <c:v>1350</c:v>
                </c:pt>
                <c:pt idx="15">
                  <c:v>1450</c:v>
                </c:pt>
                <c:pt idx="16">
                  <c:v>1500</c:v>
                </c:pt>
              </c:numCache>
            </c:numRef>
          </c:xVal>
          <c:yVal>
            <c:numRef>
              <c:f>'Datos Compa.'!$C$2:$C$18</c:f>
              <c:numCache>
                <c:formatCode>0.000000</c:formatCode>
                <c:ptCount val="17"/>
                <c:pt idx="0">
                  <c:v>0</c:v>
                </c:pt>
                <c:pt idx="1">
                  <c:v>3.7624509469418054E-3</c:v>
                </c:pt>
                <c:pt idx="2">
                  <c:v>2.3636377859375885E-3</c:v>
                </c:pt>
                <c:pt idx="3">
                  <c:v>1.3663605203868697E-3</c:v>
                </c:pt>
                <c:pt idx="4">
                  <c:v>8.4879850276021248E-4</c:v>
                </c:pt>
                <c:pt idx="5">
                  <c:v>5.6036900422487123E-4</c:v>
                </c:pt>
                <c:pt idx="6">
                  <c:v>3.8777603494277637E-4</c:v>
                </c:pt>
                <c:pt idx="7">
                  <c:v>2.7842172552697649E-4</c:v>
                </c:pt>
                <c:pt idx="8">
                  <c:v>2.0590829167374446E-4</c:v>
                </c:pt>
                <c:pt idx="9">
                  <c:v>1.5602070312619625E-4</c:v>
                </c:pt>
                <c:pt idx="10">
                  <c:v>1.2064190941820563E-4</c:v>
                </c:pt>
                <c:pt idx="11">
                  <c:v>9.4906159537345265E-5</c:v>
                </c:pt>
                <c:pt idx="12">
                  <c:v>7.5775731128987687E-5</c:v>
                </c:pt>
                <c:pt idx="13">
                  <c:v>6.1287783348458932E-5</c:v>
                </c:pt>
                <c:pt idx="14">
                  <c:v>5.0136081690390552E-5</c:v>
                </c:pt>
                <c:pt idx="15">
                  <c:v>4.1428874677367458E-5</c:v>
                </c:pt>
                <c:pt idx="16">
                  <c:v>3.778961904242538E-5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52476416"/>
        <c:axId val="252478592"/>
      </c:scatterChart>
      <c:valAx>
        <c:axId val="252476416"/>
        <c:scaling>
          <c:orientation val="minMax"/>
          <c:max val="1500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es-AR" sz="1200"/>
                  <a:t>X</a:t>
                </a:r>
              </a:p>
            </c:rich>
          </c:tx>
          <c:layout>
            <c:manualLayout>
              <c:xMode val="edge"/>
              <c:yMode val="edge"/>
              <c:x val="0.92967073107714893"/>
              <c:y val="0.85832268862605343"/>
            </c:manualLayout>
          </c:layout>
          <c:overlay val="0"/>
        </c:title>
        <c:numFmt formatCode="#,##0" sourceLinked="1"/>
        <c:majorTickMark val="none"/>
        <c:minorTickMark val="none"/>
        <c:tickLblPos val="nextTo"/>
        <c:txPr>
          <a:bodyPr/>
          <a:lstStyle/>
          <a:p>
            <a:pPr>
              <a:defRPr sz="1100"/>
            </a:pPr>
            <a:endParaRPr lang="es-AR"/>
          </a:p>
        </c:txPr>
        <c:crossAx val="252478592"/>
        <c:crosses val="autoZero"/>
        <c:crossBetween val="midCat"/>
        <c:majorUnit val="200"/>
      </c:valAx>
      <c:valAx>
        <c:axId val="252478592"/>
        <c:scaling>
          <c:orientation val="minMax"/>
          <c:min val="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200"/>
                </a:pPr>
                <a:r>
                  <a:rPr lang="es-AR" sz="1200"/>
                  <a:t>f(X)</a:t>
                </a:r>
              </a:p>
            </c:rich>
          </c:tx>
          <c:layout>
            <c:manualLayout>
              <c:xMode val="edge"/>
              <c:yMode val="edge"/>
              <c:x val="2.6333495482108452E-2"/>
              <c:y val="0.42703375261822979"/>
            </c:manualLayout>
          </c:layout>
          <c:overlay val="0"/>
        </c:title>
        <c:numFmt formatCode="0.000" sourceLinked="0"/>
        <c:majorTickMark val="none"/>
        <c:minorTickMark val="none"/>
        <c:tickLblPos val="nextTo"/>
        <c:txPr>
          <a:bodyPr/>
          <a:lstStyle/>
          <a:p>
            <a:pPr>
              <a:defRPr sz="1100"/>
            </a:pPr>
            <a:endParaRPr lang="es-AR"/>
          </a:p>
        </c:txPr>
        <c:crossAx val="252476416"/>
        <c:crosses val="autoZero"/>
        <c:crossBetween val="midCat"/>
      </c:valAx>
      <c:spPr>
        <a:solidFill>
          <a:schemeClr val="accent3">
            <a:lumMod val="60000"/>
            <a:lumOff val="40000"/>
          </a:schemeClr>
        </a:solidFill>
        <a:ln>
          <a:solidFill>
            <a:schemeClr val="tx1"/>
          </a:solidFill>
        </a:ln>
      </c:spPr>
    </c:plotArea>
    <c:legend>
      <c:legendPos val="b"/>
      <c:layout>
        <c:manualLayout>
          <c:xMode val="edge"/>
          <c:yMode val="edge"/>
          <c:x val="0.26784981816173176"/>
          <c:y val="0.90322261610706811"/>
          <c:w val="0.49876178919591807"/>
          <c:h val="4.6198211501913833E-2"/>
        </c:manualLayout>
      </c:layout>
      <c:overlay val="0"/>
      <c:txPr>
        <a:bodyPr/>
        <a:lstStyle/>
        <a:p>
          <a:pPr>
            <a:defRPr sz="1200"/>
          </a:pPr>
          <a:endParaRPr lang="es-AR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A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1400"/>
              <a:t>Función</a:t>
            </a:r>
            <a:r>
              <a:rPr lang="en-US" sz="1400" baseline="0"/>
              <a:t> Gamma Incompleta (3 Parámetros)</a:t>
            </a:r>
            <a:endParaRPr lang="en-US" sz="1400"/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1595186004973806"/>
          <c:y val="0.12658279909854139"/>
          <c:w val="0.79571821079709093"/>
          <c:h val="0.70411556766686945"/>
        </c:manualLayout>
      </c:layout>
      <c:scatterChart>
        <c:scatterStyle val="smoothMarker"/>
        <c:varyColors val="0"/>
        <c:ser>
          <c:idx val="9"/>
          <c:order val="0"/>
          <c:tx>
            <c:strRef>
              <c:f>Datos!$L$1</c:f>
              <c:strCache>
                <c:ptCount val="1"/>
                <c:pt idx="0">
                  <c:v>f(Y)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none"/>
          </c:marker>
          <c:dLbls>
            <c:delete val="1"/>
          </c:dLbls>
          <c:xVal>
            <c:numRef>
              <c:f>Datos!$B$2:$B$12</c:f>
              <c:numCache>
                <c:formatCode>General</c:formatCode>
                <c:ptCount val="11"/>
                <c:pt idx="0">
                  <c:v>0</c:v>
                </c:pt>
                <c:pt idx="1">
                  <c:v>0.5</c:v>
                </c:pt>
                <c:pt idx="2">
                  <c:v>1.5</c:v>
                </c:pt>
                <c:pt idx="3">
                  <c:v>2.5</c:v>
                </c:pt>
                <c:pt idx="4">
                  <c:v>3.5</c:v>
                </c:pt>
                <c:pt idx="5">
                  <c:v>4.5</c:v>
                </c:pt>
                <c:pt idx="6">
                  <c:v>5.5</c:v>
                </c:pt>
                <c:pt idx="7">
                  <c:v>6.5</c:v>
                </c:pt>
                <c:pt idx="8">
                  <c:v>7.5</c:v>
                </c:pt>
                <c:pt idx="9">
                  <c:v>8.5</c:v>
                </c:pt>
                <c:pt idx="10">
                  <c:v>9.5</c:v>
                </c:pt>
              </c:numCache>
            </c:numRef>
          </c:xVal>
          <c:yVal>
            <c:numRef>
              <c:f>Datos!$L$2:$L$12</c:f>
              <c:numCache>
                <c:formatCode>#,##0.000</c:formatCode>
                <c:ptCount val="11"/>
                <c:pt idx="0">
                  <c:v>0.20420887959009262</c:v>
                </c:pt>
                <c:pt idx="1">
                  <c:v>0.28208943243794826</c:v>
                </c:pt>
                <c:pt idx="2">
                  <c:v>0.27255210982921463</c:v>
                </c:pt>
                <c:pt idx="3">
                  <c:v>0.19276948611437353</c:v>
                </c:pt>
                <c:pt idx="4">
                  <c:v>0.11926413933371527</c:v>
                </c:pt>
                <c:pt idx="5">
                  <c:v>6.846755119180209E-2</c:v>
                </c:pt>
                <c:pt idx="6">
                  <c:v>3.7468413126762197E-2</c:v>
                </c:pt>
                <c:pt idx="7">
                  <c:v>1.9832930849147695E-2</c:v>
                </c:pt>
                <c:pt idx="8">
                  <c:v>1.0243983423193367E-2</c:v>
                </c:pt>
                <c:pt idx="9">
                  <c:v>5.1926883467468413E-3</c:v>
                </c:pt>
                <c:pt idx="10">
                  <c:v>2.5933444690051681E-3</c:v>
                </c:pt>
              </c:numCache>
            </c:numRef>
          </c:yVal>
          <c:smooth val="1"/>
        </c:ser>
        <c:dLbls>
          <c:showLegendKey val="0"/>
          <c:showVal val="1"/>
          <c:showCatName val="1"/>
          <c:showSerName val="0"/>
          <c:showPercent val="0"/>
          <c:showBubbleSize val="0"/>
        </c:dLbls>
        <c:axId val="163010048"/>
        <c:axId val="163011968"/>
      </c:scatterChart>
      <c:valAx>
        <c:axId val="16301004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es-AR" sz="1200"/>
                  <a:t>Y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s-AR"/>
          </a:p>
        </c:txPr>
        <c:crossAx val="163011968"/>
        <c:crosses val="autoZero"/>
        <c:crossBetween val="midCat"/>
      </c:valAx>
      <c:valAx>
        <c:axId val="163011968"/>
        <c:scaling>
          <c:orientation val="minMax"/>
          <c:max val="0.30000000000000032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s-AR" sz="1200"/>
                  <a:t>f(Y)</a:t>
                </a:r>
              </a:p>
            </c:rich>
          </c:tx>
          <c:layout/>
          <c:overlay val="0"/>
        </c:title>
        <c:numFmt formatCode="#,##0.00" sourceLinked="0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s-AR"/>
          </a:p>
        </c:txPr>
        <c:crossAx val="163010048"/>
        <c:crosses val="autoZero"/>
        <c:crossBetween val="midCat"/>
      </c:valAx>
      <c:spPr>
        <a:ln>
          <a:solidFill>
            <a:schemeClr val="tx1"/>
          </a:solidFill>
        </a:ln>
      </c:spPr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A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s-AR" sz="1400"/>
              <a:t>Curva de Indiferencia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9565002282311428"/>
          <c:y val="7.6333781891397223E-2"/>
          <c:w val="0.604627083690365"/>
          <c:h val="0.7573498549393746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Hoja2!$I$1</c:f>
              <c:strCache>
                <c:ptCount val="1"/>
                <c:pt idx="0">
                  <c:v>% U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dLbls>
            <c:delete val="1"/>
          </c:dLbls>
          <c:xVal>
            <c:numRef>
              <c:f>Hoja2!$H$2:$H$9</c:f>
              <c:numCache>
                <c:formatCode>0.0</c:formatCode>
                <c:ptCount val="8"/>
                <c:pt idx="0">
                  <c:v>0</c:v>
                </c:pt>
                <c:pt idx="1">
                  <c:v>2.1359999999999957</c:v>
                </c:pt>
                <c:pt idx="2">
                  <c:v>6.2139999999999986</c:v>
                </c:pt>
                <c:pt idx="3">
                  <c:v>18.64</c:v>
                </c:pt>
                <c:pt idx="4">
                  <c:v>32.427999999999997</c:v>
                </c:pt>
                <c:pt idx="5">
                  <c:v>50.292000000000002</c:v>
                </c:pt>
                <c:pt idx="6">
                  <c:v>66.894000000000005</c:v>
                </c:pt>
                <c:pt idx="7">
                  <c:v>100</c:v>
                </c:pt>
              </c:numCache>
            </c:numRef>
          </c:xVal>
          <c:yVal>
            <c:numRef>
              <c:f>Hoja2!$I$2:$I$9</c:f>
              <c:numCache>
                <c:formatCode>0.0</c:formatCode>
                <c:ptCount val="8"/>
                <c:pt idx="0">
                  <c:v>100</c:v>
                </c:pt>
                <c:pt idx="1">
                  <c:v>74.137931034482762</c:v>
                </c:pt>
                <c:pt idx="2">
                  <c:v>63.96551724137931</c:v>
                </c:pt>
                <c:pt idx="3">
                  <c:v>47.068965517241381</c:v>
                </c:pt>
                <c:pt idx="4">
                  <c:v>38.275862068965516</c:v>
                </c:pt>
                <c:pt idx="5">
                  <c:v>24.482758620689655</c:v>
                </c:pt>
                <c:pt idx="6">
                  <c:v>16.551724137931036</c:v>
                </c:pt>
                <c:pt idx="7">
                  <c:v>0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Hoja2!$J$1</c:f>
              <c:strCache>
                <c:ptCount val="1"/>
                <c:pt idx="0">
                  <c:v>% U P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none"/>
          </c:marker>
          <c:dLbls>
            <c:delete val="1"/>
          </c:dLbls>
          <c:xVal>
            <c:numRef>
              <c:f>Hoja2!$H$2:$H$9</c:f>
              <c:numCache>
                <c:formatCode>0.0</c:formatCode>
                <c:ptCount val="8"/>
                <c:pt idx="0">
                  <c:v>0</c:v>
                </c:pt>
                <c:pt idx="1">
                  <c:v>2.1359999999999957</c:v>
                </c:pt>
                <c:pt idx="2">
                  <c:v>6.2139999999999986</c:v>
                </c:pt>
                <c:pt idx="3">
                  <c:v>18.64</c:v>
                </c:pt>
                <c:pt idx="4">
                  <c:v>32.427999999999997</c:v>
                </c:pt>
                <c:pt idx="5">
                  <c:v>50.292000000000002</c:v>
                </c:pt>
                <c:pt idx="6">
                  <c:v>66.894000000000005</c:v>
                </c:pt>
                <c:pt idx="7">
                  <c:v>100</c:v>
                </c:pt>
              </c:numCache>
            </c:numRef>
          </c:xVal>
          <c:yVal>
            <c:numRef>
              <c:f>Hoja2!$J$2:$J$9</c:f>
              <c:numCache>
                <c:formatCode>0.0</c:formatCode>
                <c:ptCount val="8"/>
                <c:pt idx="0">
                  <c:v>100</c:v>
                </c:pt>
                <c:pt idx="1">
                  <c:v>97.864000000000004</c:v>
                </c:pt>
                <c:pt idx="2">
                  <c:v>93.786000000000001</c:v>
                </c:pt>
                <c:pt idx="3">
                  <c:v>81.36</c:v>
                </c:pt>
                <c:pt idx="4">
                  <c:v>67.572000000000003</c:v>
                </c:pt>
                <c:pt idx="5">
                  <c:v>49.707999999999998</c:v>
                </c:pt>
                <c:pt idx="6">
                  <c:v>33.105999999999995</c:v>
                </c:pt>
                <c:pt idx="7">
                  <c:v>0</c:v>
                </c:pt>
              </c:numCache>
            </c:numRef>
          </c:yVal>
          <c:smooth val="1"/>
        </c:ser>
        <c:dLbls>
          <c:dLblPos val="r"/>
          <c:showLegendKey val="0"/>
          <c:showVal val="1"/>
          <c:showCatName val="1"/>
          <c:showSerName val="0"/>
          <c:showPercent val="0"/>
          <c:showBubbleSize val="0"/>
        </c:dLbls>
        <c:axId val="247812480"/>
        <c:axId val="247814400"/>
      </c:scatterChart>
      <c:valAx>
        <c:axId val="247812480"/>
        <c:scaling>
          <c:orientation val="minMax"/>
          <c:max val="10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s-AR" sz="1200"/>
                  <a:t>% PC</a:t>
                </a:r>
              </a:p>
            </c:rich>
          </c:tx>
          <c:layout/>
          <c:overlay val="0"/>
        </c:title>
        <c:numFmt formatCode="0" sourceLinked="0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s-AR"/>
          </a:p>
        </c:txPr>
        <c:crossAx val="247814400"/>
        <c:crosses val="autoZero"/>
        <c:crossBetween val="midCat"/>
        <c:majorUnit val="10"/>
      </c:valAx>
      <c:valAx>
        <c:axId val="247814400"/>
        <c:scaling>
          <c:orientation val="minMax"/>
          <c:max val="1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s-AR" sz="1200"/>
                  <a:t>% U</a:t>
                </a:r>
              </a:p>
            </c:rich>
          </c:tx>
          <c:layout/>
          <c:overlay val="0"/>
        </c:title>
        <c:numFmt formatCode="0" sourceLinked="0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s-AR"/>
          </a:p>
        </c:txPr>
        <c:crossAx val="247812480"/>
        <c:crosses val="autoZero"/>
        <c:crossBetween val="midCat"/>
        <c:majorUnit val="10"/>
      </c:valAx>
      <c:spPr>
        <a:solidFill>
          <a:schemeClr val="tx2">
            <a:lumMod val="20000"/>
            <a:lumOff val="80000"/>
          </a:schemeClr>
        </a:solidFill>
        <a:ln>
          <a:solidFill>
            <a:schemeClr val="tx1"/>
          </a:solidFill>
        </a:ln>
      </c:spPr>
    </c:plotArea>
    <c:legend>
      <c:legendPos val="b"/>
      <c:layout>
        <c:manualLayout>
          <c:xMode val="edge"/>
          <c:yMode val="edge"/>
          <c:x val="0.36489362168341166"/>
          <c:y val="0.93320072676581578"/>
          <c:w val="0.15304091761144056"/>
          <c:h val="3.6512064643237349E-2"/>
        </c:manualLayout>
      </c:layout>
      <c:overlay val="0"/>
    </c:legend>
    <c:plotVisOnly val="1"/>
    <c:dispBlanksAs val="gap"/>
    <c:showDLblsOverMax val="0"/>
  </c:chart>
  <c:spPr>
    <a:solidFill>
      <a:srgbClr val="1CF08B"/>
    </a:solidFill>
    <a:ln>
      <a:noFill/>
    </a:ln>
  </c:sp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0.73561</cdr:x>
      <cdr:y>0.79634</cdr:y>
    </cdr:from>
    <cdr:to>
      <cdr:x>0.73561</cdr:x>
      <cdr:y>0.82151</cdr:y>
    </cdr:to>
    <cdr:cxnSp macro="">
      <cdr:nvCxnSpPr>
        <cdr:cNvPr id="11" name="10 Conector recto"/>
        <cdr:cNvCxnSpPr/>
      </cdr:nvCxnSpPr>
      <cdr:spPr>
        <a:xfrm xmlns:a="http://schemas.openxmlformats.org/drawingml/2006/main" flipV="1">
          <a:off x="3895725" y="3314700"/>
          <a:ext cx="0" cy="104775"/>
        </a:xfrm>
        <a:prstGeom xmlns:a="http://schemas.openxmlformats.org/drawingml/2006/main" prst="line">
          <a:avLst/>
        </a:prstGeom>
        <a:ln xmlns:a="http://schemas.openxmlformats.org/drawingml/2006/main" w="19050">
          <a:solidFill>
            <a:schemeClr val="tx1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0.3913</cdr:x>
      <cdr:y>0.22293</cdr:y>
    </cdr:from>
    <cdr:to>
      <cdr:x>0.39359</cdr:x>
      <cdr:y>0.88217</cdr:y>
    </cdr:to>
    <cdr:cxnSp macro="">
      <cdr:nvCxnSpPr>
        <cdr:cNvPr id="4" name="3 Conector recto"/>
        <cdr:cNvCxnSpPr/>
      </cdr:nvCxnSpPr>
      <cdr:spPr>
        <a:xfrm xmlns:a="http://schemas.openxmlformats.org/drawingml/2006/main">
          <a:off x="1628775" y="666750"/>
          <a:ext cx="9525" cy="1971675"/>
        </a:xfrm>
        <a:prstGeom xmlns:a="http://schemas.openxmlformats.org/drawingml/2006/main" prst="line">
          <a:avLst/>
        </a:prstGeom>
        <a:ln xmlns:a="http://schemas.openxmlformats.org/drawingml/2006/main" w="12700">
          <a:solidFill>
            <a:schemeClr val="tx1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31407-E02B-45FF-886D-376403C9139A}" type="datetimeFigureOut">
              <a:rPr lang="es-AR" smtClean="0"/>
              <a:t>26/11/2023</a:t>
            </a:fld>
            <a:endParaRPr lang="es-AR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E42ED7-BAE6-4826-96FD-C6873C67F63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44533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42ED7-BAE6-4826-96FD-C6873C67F639}" type="slidenum">
              <a:rPr lang="es-AR" smtClean="0"/>
              <a:t>18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28428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096CE-26EB-4DF7-BC46-8BB9955B5A63}" type="slidenum">
              <a:rPr lang="es-AR" smtClean="0"/>
              <a:t>54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79924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096CE-26EB-4DF7-BC46-8BB9955B5A63}" type="slidenum">
              <a:rPr lang="es-AR" smtClean="0"/>
              <a:t>55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22417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096CE-26EB-4DF7-BC46-8BB9955B5A63}" type="slidenum">
              <a:rPr lang="es-AR" smtClean="0"/>
              <a:t>56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22417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096CE-26EB-4DF7-BC46-8BB9955B5A63}" type="slidenum">
              <a:rPr lang="es-AR" smtClean="0"/>
              <a:t>57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22417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096CE-26EB-4DF7-BC46-8BB9955B5A63}" type="slidenum">
              <a:rPr lang="es-AR" smtClean="0"/>
              <a:t>58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22417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E6619-C247-47F4-9C80-A24721361502}" type="datetimeFigureOut">
              <a:rPr lang="es-AR" smtClean="0"/>
              <a:t>26/11/2023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5518C-FE4C-4459-B3C7-6518BAD8E90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79664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E6619-C247-47F4-9C80-A24721361502}" type="datetimeFigureOut">
              <a:rPr lang="es-AR" smtClean="0"/>
              <a:t>26/11/2023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5518C-FE4C-4459-B3C7-6518BAD8E90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6446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E6619-C247-47F4-9C80-A24721361502}" type="datetimeFigureOut">
              <a:rPr lang="es-AR" smtClean="0"/>
              <a:t>26/11/2023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5518C-FE4C-4459-B3C7-6518BAD8E90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26900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E6619-C247-47F4-9C80-A24721361502}" type="datetimeFigureOut">
              <a:rPr lang="es-AR" smtClean="0"/>
              <a:t>26/11/2023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5518C-FE4C-4459-B3C7-6518BAD8E90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1272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E6619-C247-47F4-9C80-A24721361502}" type="datetimeFigureOut">
              <a:rPr lang="es-AR" smtClean="0"/>
              <a:t>26/11/2023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5518C-FE4C-4459-B3C7-6518BAD8E90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95724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E6619-C247-47F4-9C80-A24721361502}" type="datetimeFigureOut">
              <a:rPr lang="es-AR" smtClean="0"/>
              <a:t>26/11/2023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5518C-FE4C-4459-B3C7-6518BAD8E90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88868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E6619-C247-47F4-9C80-A24721361502}" type="datetimeFigureOut">
              <a:rPr lang="es-AR" smtClean="0"/>
              <a:t>26/11/2023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5518C-FE4C-4459-B3C7-6518BAD8E90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2380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E6619-C247-47F4-9C80-A24721361502}" type="datetimeFigureOut">
              <a:rPr lang="es-AR" smtClean="0"/>
              <a:t>26/11/2023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5518C-FE4C-4459-B3C7-6518BAD8E90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82011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E6619-C247-47F4-9C80-A24721361502}" type="datetimeFigureOut">
              <a:rPr lang="es-AR" smtClean="0"/>
              <a:t>26/11/2023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5518C-FE4C-4459-B3C7-6518BAD8E90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76703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E6619-C247-47F4-9C80-A24721361502}" type="datetimeFigureOut">
              <a:rPr lang="es-AR" smtClean="0"/>
              <a:t>26/11/2023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5518C-FE4C-4459-B3C7-6518BAD8E90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01736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E6619-C247-47F4-9C80-A24721361502}" type="datetimeFigureOut">
              <a:rPr lang="es-AR" smtClean="0"/>
              <a:t>26/11/2023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5518C-FE4C-4459-B3C7-6518BAD8E90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33030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EE6619-C247-47F4-9C80-A24721361502}" type="datetimeFigureOut">
              <a:rPr lang="es-AR" smtClean="0"/>
              <a:t>26/11/2023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E5518C-FE4C-4459-B3C7-6518BAD8E90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48013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emf"/><Relationship Id="rId4" Type="http://schemas.openxmlformats.org/officeDocument/2006/relationships/package" Target="../embeddings/Hoja_de_c_lculo_de_Microsoft_Excel2.xlsx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Hoja_de_c_lculo_de_Microsoft_Excel7.xlsx"/><Relationship Id="rId3" Type="http://schemas.openxmlformats.org/officeDocument/2006/relationships/image" Target="../media/image53.png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9.emf"/><Relationship Id="rId5" Type="http://schemas.openxmlformats.org/officeDocument/2006/relationships/package" Target="../embeddings/Hoja_de_c_lculo_de_Microsoft_Excel6.xlsx"/><Relationship Id="rId4" Type="http://schemas.openxmlformats.org/officeDocument/2006/relationships/oleObject" Target="../embeddings/oleObject4.bin"/><Relationship Id="rId9" Type="http://schemas.openxmlformats.org/officeDocument/2006/relationships/image" Target="../media/image40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 smtClean="0">
                <a:latin typeface="Arial" pitchFamily="34" charset="0"/>
                <a:cs typeface="Arial" pitchFamily="34" charset="0"/>
              </a:rPr>
              <a:t>Título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  <a:solidFill>
            <a:srgbClr val="99FF99"/>
          </a:solidFill>
        </p:spPr>
        <p:txBody>
          <a:bodyPr>
            <a:normAutofit/>
          </a:bodyPr>
          <a:lstStyle/>
          <a:p>
            <a:pPr algn="just"/>
            <a:endParaRPr lang="es-ES" sz="2400" dirty="0" smtClean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2400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2400" dirty="0" smtClean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2400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s-E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ESTADÍSTICA  ACTUARIAL</a:t>
            </a:r>
          </a:p>
          <a:p>
            <a:r>
              <a:rPr lang="es-E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Y</a:t>
            </a:r>
          </a:p>
          <a:p>
            <a:r>
              <a:rPr lang="es-E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EL ESTUDIO DE LOS RIESGOS</a:t>
            </a:r>
            <a:endParaRPr lang="es-E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endParaRPr lang="es-E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s-ES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Enrique Arónica</a:t>
            </a:r>
            <a:endParaRPr lang="es-AR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8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 smtClean="0">
                <a:latin typeface="Arial" pitchFamily="34" charset="0"/>
                <a:cs typeface="Arial" pitchFamily="34" charset="0"/>
              </a:rPr>
              <a:t>Margen de Solvencia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Subtítulo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0" y="692696"/>
                <a:ext cx="9144000" cy="6165304"/>
              </a:xfrm>
              <a:solidFill>
                <a:srgbClr val="99FF99"/>
              </a:solidFill>
            </p:spPr>
            <p:txBody>
              <a:bodyPr>
                <a:normAutofit/>
              </a:bodyPr>
              <a:lstStyle/>
              <a:p>
                <a:pPr algn="just"/>
                <a:r>
                  <a:rPr lang="es-ES" sz="20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Origen Técnico del Margen de Solvencia</a:t>
                </a:r>
                <a:endParaRPr lang="es-AR" sz="20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En 1964 se publica el trabajo realizado por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un grupo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del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Comité de Seguros de la Organización para la Cooperación y el Desarrollo Económicos (OCDE), dirigidos por el profesor Campagne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</a:p>
              <a:p>
                <a:pPr algn="just"/>
                <a:endParaRPr lang="es-ES" sz="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Con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datos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(riesgos patrimoniales) de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10 compañías de seguros de Suiza,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del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período 1945 a 1954, se elaboró una </a:t>
                </a:r>
                <a:r>
                  <a:rPr lang="es-ES" sz="1800" b="1" i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distribución de probabilidad del tipo Beta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, en relación a la variable </a:t>
                </a:r>
                <a:r>
                  <a:rPr lang="es-ES" sz="1800" b="1" i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tasa de siniestralidad sobre </a:t>
                </a:r>
                <a:r>
                  <a:rPr lang="es-ES" sz="1800" b="1" i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primas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</a:p>
              <a:p>
                <a:pPr algn="just"/>
                <a:endParaRPr lang="es-ES" sz="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742950" lvl="1" indent="-285750" algn="just">
                  <a:buFont typeface="Arial" pitchFamily="34" charset="0"/>
                  <a:buChar char="•"/>
                </a:pP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El 58% de la prima de tarifa, o comercial, corresponde a la prima pura para el pago de sinestros.</a:t>
                </a:r>
              </a:p>
              <a:p>
                <a:pPr marL="742950" lvl="1" indent="-285750" algn="just">
                  <a:buFont typeface="Arial" pitchFamily="34" charset="0"/>
                  <a:buChar char="•"/>
                </a:pPr>
                <a:endParaRPr lang="es-ES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742950" lvl="1" indent="-285750" algn="just">
                  <a:buFont typeface="Arial" pitchFamily="34" charset="0"/>
                  <a:buChar char="•"/>
                </a:pP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Se desea operar con una probabilidad de insolvencia del 0,3%.</a:t>
                </a:r>
              </a:p>
              <a:p>
                <a:pPr marL="742950" lvl="1" indent="-285750" algn="just">
                  <a:buFont typeface="Arial" pitchFamily="34" charset="0"/>
                  <a:buChar char="•"/>
                </a:pPr>
                <a:endParaRPr lang="es-ES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742950" lvl="1" indent="-285750" algn="just">
                  <a:buFont typeface="Arial" pitchFamily="34" charset="0"/>
                  <a:buChar char="•"/>
                </a:pP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Determinar el </a:t>
                </a:r>
                <a:r>
                  <a:rPr lang="es-ES" sz="1800" b="1" i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Margen de Solvencia Mínimo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necesario.</a:t>
                </a:r>
              </a:p>
              <a:p>
                <a:pPr algn="just"/>
                <a:endParaRPr lang="es-ES" sz="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Variables:</a:t>
                </a:r>
              </a:p>
              <a:p>
                <a:pPr algn="just"/>
                <a:endParaRPr lang="es-ES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742950" lvl="1" indent="-285750" algn="just">
                  <a:buFont typeface="Arial" pitchFamily="34" charset="0"/>
                  <a:buChar char="•"/>
                </a:pP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Siniestralidad anual: </a:t>
                </a:r>
                <a14:m>
                  <m:oMath xmlns:m="http://schemas.openxmlformats.org/officeDocument/2006/math">
                    <m:r>
                      <a:rPr lang="es-ES" sz="1800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𝑌</m:t>
                    </m:r>
                  </m:oMath>
                </a14:m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</a:p>
              <a:p>
                <a:pPr marL="742950" lvl="1" indent="-285750" algn="just">
                  <a:buFont typeface="Arial" pitchFamily="34" charset="0"/>
                  <a:buChar char="•"/>
                </a:pP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Prima de tarifa o comercial (prima pura más recargos): </a:t>
                </a:r>
                <a14:m>
                  <m:oMath xmlns:m="http://schemas.openxmlformats.org/officeDocument/2006/math">
                    <m:r>
                      <a:rPr lang="es-ES" sz="1800" i="1" smtClean="0">
                        <a:solidFill>
                          <a:schemeClr val="tx1"/>
                        </a:solidFill>
                        <a:latin typeface="Cambria Math"/>
                      </a:rPr>
                      <m:t>𝑃𝑇</m:t>
                    </m:r>
                  </m:oMath>
                </a14:m>
                <a:endParaRPr lang="es-ES" sz="1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742950" lvl="1" indent="-285750" algn="just">
                  <a:buFont typeface="Arial" pitchFamily="34" charset="0"/>
                  <a:buChar char="•"/>
                </a:pP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Tasa siniestros/prima:  </a:t>
                </a:r>
                <a14:m>
                  <m:oMath xmlns:m="http://schemas.openxmlformats.org/officeDocument/2006/math">
                    <m:r>
                      <a:rPr lang="es-ES" sz="1800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𝑍</m:t>
                    </m:r>
                    <m:r>
                      <a:rPr lang="es-ES" sz="1800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=</m:t>
                    </m:r>
                    <m:r>
                      <a:rPr lang="es-ES" sz="1800" b="0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𝑌</m:t>
                    </m:r>
                    <m:r>
                      <a:rPr lang="es-ES" sz="1800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/</m:t>
                    </m:r>
                    <m:r>
                      <a:rPr lang="es-ES" sz="1800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𝑃𝑇</m:t>
                    </m:r>
                  </m:oMath>
                </a14:m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AR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2 Subtítul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0" y="692696"/>
                <a:ext cx="9144000" cy="6165304"/>
              </a:xfrm>
              <a:blipFill rotWithShape="1">
                <a:blip r:embed="rId2"/>
                <a:stretch>
                  <a:fillRect l="-667" t="-396" r="-53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792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 smtClean="0">
                <a:latin typeface="Arial" pitchFamily="34" charset="0"/>
                <a:cs typeface="Arial" pitchFamily="34" charset="0"/>
              </a:rPr>
              <a:t>Margen de solvencia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Subtítulo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8930" y="692696"/>
                <a:ext cx="9144000" cy="6165304"/>
              </a:xfrm>
              <a:solidFill>
                <a:srgbClr val="99FF99"/>
              </a:solidFill>
            </p:spPr>
            <p:txBody>
              <a:bodyPr>
                <a:normAutofit/>
              </a:bodyPr>
              <a:lstStyle/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La función Beta.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𝑍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𝛽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𝐵</m:t>
                          </m:r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𝛼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𝛽</m:t>
                              </m:r>
                            </m:e>
                          </m:d>
                        </m:den>
                      </m:f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sSup>
                        <m:sSup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𝑍</m:t>
                          </m:r>
                        </m:e>
                        <m: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sSup>
                        <m:sSup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1−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𝑍</m:t>
                              </m:r>
                            </m:e>
                          </m:d>
                        </m:e>
                        <m: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𝛽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         0≤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𝑍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≤1       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𝛼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𝛽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&gt;0</m:t>
                      </m:r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5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6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El valor de Z que antiacumula  una probabilidad de 0,003.</a:t>
                </a:r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5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5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5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begChr m:val="{"/>
                          <m:endChr m:val="}"/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𝑍</m:t>
                          </m:r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&gt;</m:t>
                          </m:r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s-ES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  <m:e>
                          <m:f>
                            <m:f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𝛣</m:t>
                              </m:r>
                              <m:d>
                                <m:d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s-ES" sz="18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𝛼</m:t>
                                  </m:r>
                                  <m:r>
                                    <a:rPr lang="es-ES" sz="18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s-ES" sz="18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𝛽</m:t>
                                  </m:r>
                                </m:e>
                              </m:d>
                            </m:den>
                          </m:f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sSup>
                            <m:s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𝛼</m:t>
                              </m:r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sSup>
                            <m:s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s-ES" sz="18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1−</m:t>
                                  </m:r>
                                  <m:r>
                                    <a:rPr lang="es-ES" sz="18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𝑍</m:t>
                                  </m:r>
                                </m:e>
                              </m:d>
                            </m:e>
                            <m:sup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𝛽</m:t>
                              </m:r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𝑑𝑍</m:t>
                          </m:r>
                        </m:e>
                      </m:nary>
                      <m:r>
                        <a:rPr lang="es-ES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=0,003</m:t>
                      </m:r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5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5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5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5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6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En función de las estimaciones de </a:t>
                </a:r>
                <a14:m>
                  <m:oMath xmlns:m="http://schemas.openxmlformats.org/officeDocument/2006/math"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𝛼</m:t>
                    </m:r>
                  </m:oMath>
                </a14:m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y </a:t>
                </a:r>
                <a14:m>
                  <m:oMath xmlns:m="http://schemas.openxmlformats.org/officeDocument/2006/math"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𝛽</m:t>
                    </m:r>
                  </m:oMath>
                </a14:m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resultantes, se obtuvo.</a:t>
                </a:r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5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dirty="0">
                    <a:solidFill>
                      <a:schemeClr val="tx1"/>
                    </a:solidFill>
                  </a:rPr>
                  <a:t> </a:t>
                </a:r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begChr m:val="{"/>
                          <m:endChr m:val="}"/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𝑍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&gt;</m:t>
                          </m:r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=0,003   ⇒   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𝑃𝑇</m:t>
                          </m:r>
                        </m:den>
                      </m:f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=0,74</m:t>
                      </m:r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AR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2 Subtítul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8930" y="692696"/>
                <a:ext cx="9144000" cy="6165304"/>
              </a:xfrm>
              <a:blipFill rotWithShape="1">
                <a:blip r:embed="rId2"/>
                <a:stretch>
                  <a:fillRect l="-533" t="-49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635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 smtClean="0">
                <a:latin typeface="Arial" pitchFamily="34" charset="0"/>
                <a:cs typeface="Arial" pitchFamily="34" charset="0"/>
              </a:rPr>
              <a:t>Margen de solvencia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Subtítulo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0" y="692696"/>
                <a:ext cx="9166494" cy="6165304"/>
              </a:xfrm>
              <a:solidFill>
                <a:srgbClr val="99FF99"/>
              </a:solidFill>
            </p:spPr>
            <p:txBody>
              <a:bodyPr>
                <a:normAutofit/>
              </a:bodyPr>
              <a:lstStyle/>
              <a:p>
                <a:pPr algn="just"/>
                <a:endParaRPr lang="es-ES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begChr m:val="{"/>
                          <m:endChr m:val="}"/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𝑍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&gt;</m:t>
                          </m:r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=0,003   ⇒   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𝑃𝑇</m:t>
                          </m:r>
                        </m:den>
                      </m:f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=0,74</m:t>
                      </m:r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Significa:</a:t>
                </a:r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285750" indent="-285750" algn="just">
                  <a:buFont typeface="Wingdings" pitchFamily="2" charset="2"/>
                  <a:buChar char="Ø"/>
                </a:pP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Para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una Probabilidad de Insolvencia del </a:t>
                </a:r>
                <a:r>
                  <a:rPr lang="es-ES" sz="1800" i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0,3%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, es necesario disponer del </a:t>
                </a:r>
                <a:r>
                  <a:rPr lang="es-ES" sz="1800" i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74%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de la Prima de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Tarifa Comercial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para hacer frente a los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siniestros.</a:t>
                </a:r>
              </a:p>
              <a:p>
                <a:pPr algn="just"/>
                <a:endParaRPr lang="es-ES" sz="1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285750" indent="-285750" algn="just">
                  <a:buFont typeface="Wingdings" pitchFamily="2" charset="2"/>
                  <a:buChar char="Ø"/>
                </a:pP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Si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la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Prima Pura (la porción de la prima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comercial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que se usa para siniestros) es el 58% de la Prima de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Comercial (hipótesis),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el </a:t>
                </a:r>
                <a:r>
                  <a:rPr lang="es-ES" sz="1800" b="1" i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Margen de Solvencia Mínimo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que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hay que constituir para garantizar la probabilidad de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Insolvencia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del 0,3%, es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</a:p>
              <a:p>
                <a:pPr marL="285750" indent="-285750" algn="just">
                  <a:buFont typeface="Wingdings" pitchFamily="2" charset="2"/>
                  <a:buChar char="Ø"/>
                </a:pPr>
                <a:endParaRPr lang="es-AR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285750" indent="-285750" algn="just">
                  <a:buFont typeface="Wingdings" pitchFamily="2" charset="2"/>
                  <a:buChar char="Ø"/>
                </a:pPr>
                <a:endParaRPr lang="es-ES" sz="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  <m:r>
                            <a:rPr lang="es-ES" sz="1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𝑇</m:t>
                          </m:r>
                        </m:den>
                      </m:f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𝑃𝑃</m:t>
                          </m:r>
                        </m:num>
                        <m:den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  <m:r>
                            <a:rPr lang="es-ES" sz="1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𝑇</m:t>
                          </m:r>
                        </m:den>
                      </m:f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𝑀𝑆𝑀</m:t>
                          </m:r>
                        </m:num>
                        <m:den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  <m:r>
                            <a:rPr lang="es-ES" sz="1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𝑇</m:t>
                          </m:r>
                        </m:den>
                      </m:f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    ⇒   0,74−0,58=0,16</m:t>
                      </m:r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1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lvl="1"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El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Margen de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Solvencia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Mínimo debe ser del </a:t>
                </a:r>
                <a:r>
                  <a:rPr lang="es-ES" sz="1800" b="1" i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16% de la Prima de Tarifa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anual.</a:t>
                </a:r>
              </a:p>
              <a:p>
                <a:pPr algn="just"/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2 Subtítul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0" y="692696"/>
                <a:ext cx="9166494" cy="6165304"/>
              </a:xfrm>
              <a:blipFill rotWithShape="1">
                <a:blip r:embed="rId2"/>
                <a:stretch>
                  <a:fillRect l="-532" r="-46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109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 smtClean="0">
                <a:latin typeface="Arial" pitchFamily="34" charset="0"/>
                <a:cs typeface="Arial" pitchFamily="34" charset="0"/>
              </a:rPr>
              <a:t>Margen de solvencia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930" y="692696"/>
            <a:ext cx="9144000" cy="6165304"/>
          </a:xfrm>
          <a:solidFill>
            <a:srgbClr val="99FF99"/>
          </a:solidFill>
        </p:spPr>
        <p:txBody>
          <a:bodyPr>
            <a:normAutofit/>
          </a:bodyPr>
          <a:lstStyle/>
          <a:p>
            <a:pPr algn="just"/>
            <a:endParaRPr lang="es-ES" sz="5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s-ES" sz="1800" dirty="0">
                <a:solidFill>
                  <a:schemeClr val="tx1"/>
                </a:solidFill>
              </a:rPr>
              <a:t> </a:t>
            </a:r>
            <a:endParaRPr lang="es-ES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AR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7" name="6 Gráfico"/>
          <p:cNvGraphicFramePr/>
          <p:nvPr/>
        </p:nvGraphicFramePr>
        <p:xfrm>
          <a:off x="1924050" y="1347787"/>
          <a:ext cx="5295900" cy="4162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5556128" y="3789040"/>
            <a:ext cx="1162050" cy="361950"/>
          </a:xfrm>
          <a:prstGeom prst="wedgeRectCallout">
            <a:avLst>
              <a:gd name="adj1" fmla="val -19069"/>
              <a:gd name="adj2" fmla="val 209472"/>
            </a:avLst>
          </a:prstGeom>
          <a:solidFill>
            <a:srgbClr val="FFFFFF"/>
          </a:solidFill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s-AR" sz="11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P(Z&gt;Z</a:t>
            </a:r>
            <a:r>
              <a:rPr kumimoji="0" lang="es-AR" sz="1100" b="1" i="0" u="none" strike="noStrike" cap="none" normalizeH="0" baseline="-2500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0</a:t>
            </a:r>
            <a:r>
              <a:rPr kumimoji="0" lang="es-AR" sz="11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)=0,003</a:t>
            </a:r>
            <a:endParaRPr kumimoji="0" lang="es-A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5836272" y="5301208"/>
            <a:ext cx="857250" cy="352425"/>
          </a:xfrm>
          <a:prstGeom prst="wedgeRectCallout">
            <a:avLst>
              <a:gd name="adj1" fmla="val -52074"/>
              <a:gd name="adj2" fmla="val -197569"/>
            </a:avLst>
          </a:prstGeom>
          <a:solidFill>
            <a:srgbClr val="FFFFFF"/>
          </a:solidFill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s-AR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X</a:t>
            </a:r>
            <a:r>
              <a:rPr kumimoji="0" lang="es-AR" sz="11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0</a:t>
            </a:r>
            <a:r>
              <a:rPr kumimoji="0" lang="es-AR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=0,74</a:t>
            </a:r>
            <a:endParaRPr kumimoji="0" lang="es-A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11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 smtClean="0">
                <a:latin typeface="Arial" pitchFamily="34" charset="0"/>
                <a:cs typeface="Arial" pitchFamily="34" charset="0"/>
              </a:rPr>
              <a:t>Margen de solvencia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Subtítulo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2494" y="692696"/>
                <a:ext cx="9144000" cy="6165304"/>
              </a:xfrm>
              <a:solidFill>
                <a:srgbClr val="99FF99"/>
              </a:solidFill>
            </p:spPr>
            <p:txBody>
              <a:bodyPr>
                <a:normAutofit/>
              </a:bodyPr>
              <a:lstStyle/>
              <a:p>
                <a:pPr algn="just"/>
                <a:endParaRPr lang="es-ES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285750" indent="-285750" algn="just">
                  <a:buFont typeface="Wingdings" pitchFamily="2" charset="2"/>
                  <a:buChar char="Ø"/>
                </a:pP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En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los casos en que </a:t>
                </a:r>
                <a14:m>
                  <m:oMath xmlns:m="http://schemas.openxmlformats.org/officeDocument/2006/math">
                    <m:r>
                      <a:rPr lang="es-ES" sz="1800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𝑍</m:t>
                    </m:r>
                  </m:oMath>
                </a14:m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tome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valores mayores a la unidad, </a:t>
                </a:r>
                <a14:m>
                  <m:oMath xmlns:m="http://schemas.openxmlformats.org/officeDocument/2006/math">
                    <m:r>
                      <a:rPr lang="es-ES" sz="1800" b="0" i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(</m:t>
                    </m:r>
                    <m:r>
                      <a:rPr lang="es-ES" sz="1800" b="0" i="1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𝑌</m:t>
                    </m:r>
                    <m:r>
                      <a:rPr lang="es-ES" sz="18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  <a:cs typeface="Arial" pitchFamily="34" charset="0"/>
                      </a:rPr>
                      <m:t>&gt;</m:t>
                    </m:r>
                    <m:r>
                      <a:rPr lang="es-ES" sz="18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  <a:cs typeface="Arial" pitchFamily="34" charset="0"/>
                      </a:rPr>
                      <m:t>𝑃𝑇</m:t>
                    </m:r>
                    <m:r>
                      <a:rPr lang="es-ES" sz="18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se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trabaja con la variable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corregida </a:t>
                </a:r>
                <a14:m>
                  <m:oMath xmlns:m="http://schemas.openxmlformats.org/officeDocument/2006/math">
                    <m:r>
                      <a:rPr lang="es-ES" sz="1800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𝑍</m:t>
                    </m:r>
                    <m:r>
                      <a:rPr lang="es-ES" sz="1800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’=</m:t>
                    </m:r>
                    <m:r>
                      <a:rPr lang="es-ES" sz="1800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𝑍</m:t>
                    </m:r>
                    <m:r>
                      <a:rPr lang="es-ES" sz="1800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/</m:t>
                    </m:r>
                    <m:r>
                      <a:rPr lang="es-ES" sz="1800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𝑘</m:t>
                    </m:r>
                  </m:oMath>
                </a14:m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,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siendo </a:t>
                </a:r>
                <a14:m>
                  <m:oMath xmlns:m="http://schemas.openxmlformats.org/officeDocument/2006/math">
                    <m:r>
                      <a:rPr lang="es-ES" sz="1800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𝑘</m:t>
                    </m:r>
                  </m:oMath>
                </a14:m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un valor suficiente para evitar valores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superiores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a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uno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de </a:t>
                </a:r>
                <a14:m>
                  <m:oMath xmlns:m="http://schemas.openxmlformats.org/officeDocument/2006/math">
                    <m:r>
                      <a:rPr lang="es-ES" sz="1800" i="1" dirty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𝑍</m:t>
                    </m:r>
                    <m:r>
                      <a:rPr lang="es-ES" sz="1800" i="1" dirty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’</m:t>
                    </m:r>
                    <m:r>
                      <a:rPr lang="es-ES" sz="1800" b="0" i="0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.</m:t>
                    </m:r>
                  </m:oMath>
                </a14:m>
                <a:endParaRPr lang="es-ES" sz="1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𝑍</m:t>
                          </m:r>
                        </m:e>
                        <m: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𝑍</m:t>
                          </m:r>
                        </m:num>
                        <m:den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</m:den>
                      </m:f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num>
                            <m:den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𝑃𝑇</m:t>
                              </m:r>
                            </m:den>
                          </m:f>
                        </m:num>
                        <m:den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</m:den>
                      </m:f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num>
                        <m:den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𝑃𝑇</m:t>
                          </m:r>
                        </m:den>
                      </m:f>
                    </m:oMath>
                  </m:oMathPara>
                </a14:m>
                <a:endParaRPr lang="es-AR" sz="1800" dirty="0" smtClean="0"/>
              </a:p>
              <a:p>
                <a:pPr algn="just"/>
                <a:endParaRPr lang="es-AR" sz="1800" dirty="0"/>
              </a:p>
              <a:p>
                <a:pPr algn="just"/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Si se supone que.</a:t>
                </a:r>
                <a:endParaRPr lang="es-AR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r>
                  <a:rPr lang="es-ES" sz="1800" dirty="0"/>
                  <a:t> </a:t>
                </a:r>
                <a:endParaRPr lang="es-AR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begChr m:val="{"/>
                          <m:endChr m:val="}"/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&gt;</m:t>
                          </m:r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=0,003   ⇒   </m:t>
                      </m:r>
                      <m:sSubSup>
                        <m:sSubSup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bSup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𝑃𝑇</m:t>
                          </m:r>
                        </m:den>
                      </m:f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=0,74   ⇒   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𝑃𝑇</m:t>
                          </m:r>
                        </m:den>
                      </m:f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𝑘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∙0,74 </m:t>
                      </m:r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1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𝑃𝑇</m:t>
                          </m:r>
                        </m:den>
                      </m:f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𝑃𝑃</m:t>
                          </m:r>
                        </m:num>
                        <m:den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𝑃𝑇</m:t>
                          </m:r>
                        </m:den>
                      </m:f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𝑀𝑆𝑀</m:t>
                          </m:r>
                        </m:num>
                        <m:den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𝑃𝑇</m:t>
                          </m:r>
                        </m:den>
                      </m:f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   ⇒   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𝑘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∙0,74−0,58&gt;0,16</m:t>
                      </m:r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1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Si la siniestralidad es elevada de manera que </a:t>
                </a:r>
                <a14:m>
                  <m:oMath xmlns:m="http://schemas.openxmlformats.org/officeDocument/2006/math"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𝑍</m:t>
                    </m:r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>
                      <m:fPr>
                        <m:type m:val="lin"/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𝑌</m:t>
                        </m:r>
                      </m:num>
                      <m:den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𝑃𝑇</m:t>
                        </m:r>
                      </m:den>
                    </m:f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&gt;1</m:t>
                    </m:r>
                  </m:oMath>
                </a14:m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es razonable que se requiera un margen de solvencia superior para garantizar la misma probabilidad de insolvencia.</a:t>
                </a:r>
                <a:endParaRPr lang="es-AR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2 Subtítul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2494" y="692696"/>
                <a:ext cx="9144000" cy="6165304"/>
              </a:xfrm>
              <a:blipFill rotWithShape="1">
                <a:blip r:embed="rId2"/>
                <a:stretch>
                  <a:fillRect l="-600" r="-53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721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 smtClean="0">
                <a:latin typeface="Arial" pitchFamily="34" charset="0"/>
                <a:cs typeface="Arial" pitchFamily="34" charset="0"/>
              </a:rPr>
              <a:t>Margen de solvencia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22494" y="692696"/>
            <a:ext cx="9144000" cy="6165304"/>
          </a:xfrm>
          <a:solidFill>
            <a:srgbClr val="99FF99"/>
          </a:solidFill>
        </p:spPr>
        <p:txBody>
          <a:bodyPr>
            <a:normAutofit/>
          </a:bodyPr>
          <a:lstStyle/>
          <a:p>
            <a:pPr algn="just"/>
            <a:r>
              <a:rPr lang="es-E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Posteriormente la Comunidad Económica Europea (CEE), realizó otro trabajo con datos ofrecidos por diversos países de la comunidad, determinando que el margen de solvencia mínimo se constituye así.</a:t>
            </a:r>
            <a:endParaRPr lang="es-AR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s-ES" sz="18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Sobre primas:</a:t>
            </a:r>
            <a:r>
              <a:rPr lang="es-E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El 18% hasta un nivel de </a:t>
            </a:r>
            <a:r>
              <a:rPr lang="es-E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primas, </a:t>
            </a:r>
            <a:r>
              <a:rPr lang="es-E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y el 16% a partir de ese </a:t>
            </a:r>
            <a:r>
              <a:rPr lang="es-E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monto.</a:t>
            </a:r>
          </a:p>
          <a:p>
            <a:pPr algn="just"/>
            <a:endParaRPr lang="es-ES" sz="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s-ES" sz="18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Sobre siniestros:</a:t>
            </a:r>
            <a:r>
              <a:rPr lang="es-E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El 26% hasta un nivel de </a:t>
            </a:r>
            <a:r>
              <a:rPr lang="es-E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siniestralidad, </a:t>
            </a:r>
            <a:r>
              <a:rPr lang="es-E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y el 23% a partir de ese valor</a:t>
            </a:r>
            <a:r>
              <a:rPr lang="es-E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algn="just"/>
            <a:endParaRPr lang="es-ES" sz="1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s-E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Los % sobre primas </a:t>
            </a:r>
            <a:r>
              <a:rPr lang="es-ES" sz="1800" b="1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inferiores</a:t>
            </a:r>
            <a:r>
              <a:rPr lang="es-E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a los % sobre siniestros, se deben a que generalmente los </a:t>
            </a:r>
            <a:r>
              <a:rPr lang="es-ES" sz="1800" b="1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pagos de siniestros son inferiores a los montos de las primas </a:t>
            </a:r>
            <a:r>
              <a:rPr lang="es-E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recaudadas.</a:t>
            </a:r>
          </a:p>
          <a:p>
            <a:pPr algn="just"/>
            <a:endParaRPr lang="es-ES" sz="1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AR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s-E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Los </a:t>
            </a:r>
            <a:r>
              <a:rPr lang="es-E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descensos del 18 al 16% y del 26 al 23%, </a:t>
            </a:r>
            <a:r>
              <a:rPr lang="es-E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considera </a:t>
            </a:r>
            <a:r>
              <a:rPr lang="es-E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que, por la </a:t>
            </a:r>
            <a:r>
              <a:rPr lang="es-ES" sz="1800" b="1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Ley de los Grandes Números</a:t>
            </a:r>
            <a:r>
              <a:rPr lang="es-E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a mayor volumen de riesgos asegurados </a:t>
            </a:r>
            <a:r>
              <a:rPr lang="es-ES" sz="1800" b="1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mayor estabilidad</a:t>
            </a:r>
            <a:r>
              <a:rPr lang="es-E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en el comportamiento de los siniestros, y </a:t>
            </a:r>
            <a:r>
              <a:rPr lang="es-ES" sz="1800" b="1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menor intensidad de los desvíos siniestrales</a:t>
            </a:r>
            <a:r>
              <a:rPr lang="es-E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sobre los valores esperados, que dieron lugar a las primas </a:t>
            </a:r>
            <a:r>
              <a:rPr lang="es-E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fijadas.</a:t>
            </a:r>
          </a:p>
          <a:p>
            <a:pPr algn="just"/>
            <a:endParaRPr lang="es-ES" sz="1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81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 smtClean="0">
                <a:latin typeface="Arial" pitchFamily="34" charset="0"/>
                <a:cs typeface="Arial" pitchFamily="34" charset="0"/>
              </a:rPr>
              <a:t>Margen de solvencia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Subtítulo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0" y="692696"/>
                <a:ext cx="9166494" cy="6165304"/>
              </a:xfrm>
              <a:solidFill>
                <a:srgbClr val="99FF99"/>
              </a:solidFill>
            </p:spPr>
            <p:txBody>
              <a:bodyPr>
                <a:normAutofit/>
              </a:bodyPr>
              <a:lstStyle/>
              <a:p>
                <a:pPr marL="285750" indent="-285750" algn="just">
                  <a:buFont typeface="Wingdings" pitchFamily="2" charset="2"/>
                  <a:buChar char="Ø"/>
                </a:pPr>
                <a:endParaRPr lang="es-ES" sz="1800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285750" indent="-285750" algn="just">
                  <a:buFont typeface="Wingdings" pitchFamily="2" charset="2"/>
                  <a:buChar char="Ø"/>
                </a:pPr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Relación entre el 16% de las primas y el 23% de los siniestros.</a:t>
                </a:r>
              </a:p>
              <a:p>
                <a:pPr marL="285750" indent="-285750" algn="just">
                  <a:buFont typeface="Wingdings" pitchFamily="2" charset="2"/>
                  <a:buChar char="Ø"/>
                </a:pPr>
                <a:endParaRPr lang="es-ES" sz="1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285750" indent="-285750" algn="just">
                  <a:buFont typeface="Wingdings" pitchFamily="2" charset="2"/>
                  <a:buChar char="Ø"/>
                </a:pPr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Se parte del supuesto de que la siniestralidad es:</a:t>
                </a:r>
              </a:p>
              <a:p>
                <a:pPr algn="just"/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𝑌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=0,70∙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𝑃𝑇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⇒   </m:t>
                      </m:r>
                      <m:r>
                        <a:rPr lang="es-ES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𝑃𝑇</m:t>
                      </m:r>
                      <m:r>
                        <a:rPr lang="es-ES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ES" sz="1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ES" sz="1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𝑌</m:t>
                          </m:r>
                        </m:num>
                        <m:den>
                          <m:r>
                            <a:rPr lang="es-ES" sz="1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0,70</m:t>
                          </m:r>
                        </m:den>
                      </m:f>
                    </m:oMath>
                  </m:oMathPara>
                </a14:m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285750" indent="-285750" algn="just">
                  <a:buFont typeface="Wingdings" pitchFamily="2" charset="2"/>
                  <a:buChar char="Ø"/>
                </a:pPr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𝑀𝑆𝑀</m:t>
                      </m:r>
                      <m:r>
                        <a:rPr lang="es-ES" sz="1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=0,16∙</m:t>
                      </m:r>
                      <m:r>
                        <a:rPr lang="es-ES" sz="1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𝑃𝑇</m:t>
                      </m:r>
                      <m:r>
                        <a:rPr lang="es-ES" sz="1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=0,16∙</m:t>
                      </m:r>
                      <m:f>
                        <m:fPr>
                          <m:ctrlPr>
                            <a:rPr lang="es-ES" sz="1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s-ES" sz="1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𝑌</m:t>
                          </m:r>
                        </m:num>
                        <m:den>
                          <m:r>
                            <a:rPr lang="es-ES" sz="1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0,70</m:t>
                          </m:r>
                        </m:den>
                      </m:f>
                      <m:r>
                        <a:rPr lang="es-ES" sz="180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≅</m:t>
                      </m:r>
                      <m:r>
                        <a:rPr lang="es-ES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0,23</m:t>
                      </m:r>
                      <m:r>
                        <a:rPr lang="es-ES" sz="1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r>
                        <a:rPr lang="es-ES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𝑌</m:t>
                      </m:r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r>
                  <a:rPr lang="es-ES" sz="1800" dirty="0">
                    <a:solidFill>
                      <a:schemeClr val="tx1"/>
                    </a:solidFill>
                  </a:rPr>
                  <a:t> </a:t>
                </a:r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Significa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, que a partir de una siniestralidad superior al 70% de la prima de tarifa, es superior el cálculo sobre los siniestros. Lo mismo sucede en la relación del 18% sobre prima de tarifa y el 26% sobre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siniestros.</a:t>
                </a:r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2 Subtítul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0" y="692696"/>
                <a:ext cx="9166494" cy="6165304"/>
              </a:xfrm>
              <a:blipFill rotWithShape="1">
                <a:blip r:embed="rId2"/>
                <a:stretch>
                  <a:fillRect l="-532" r="-46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15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 smtClean="0">
                <a:latin typeface="Arial" pitchFamily="34" charset="0"/>
                <a:cs typeface="Arial" pitchFamily="34" charset="0"/>
              </a:rPr>
              <a:t>Margen de solvencia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22494" y="692696"/>
            <a:ext cx="9144000" cy="6165304"/>
          </a:xfrm>
          <a:solidFill>
            <a:srgbClr val="99FF99"/>
          </a:solidFill>
        </p:spPr>
        <p:txBody>
          <a:bodyPr>
            <a:normAutofit/>
          </a:bodyPr>
          <a:lstStyle/>
          <a:p>
            <a:pPr algn="just"/>
            <a:endParaRPr lang="es-ES" sz="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s-ES" sz="1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Críticas a este Margen de Solvencia.</a:t>
            </a:r>
          </a:p>
          <a:p>
            <a:pPr algn="just"/>
            <a:endParaRPr lang="es-ES" sz="18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s-E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El 16% está </a:t>
            </a:r>
            <a:r>
              <a:rPr lang="es-ES" sz="1800" b="1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desactualizado</a:t>
            </a:r>
            <a:r>
              <a:rPr lang="es-E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por el tiempo transcurrido.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s-ES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s-E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El MSM depende de la </a:t>
            </a:r>
            <a:r>
              <a:rPr lang="es-ES" sz="1800" b="1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cantidad de primas</a:t>
            </a:r>
            <a:r>
              <a:rPr lang="es-E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y no </a:t>
            </a:r>
            <a:r>
              <a:rPr lang="es-E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 </a:t>
            </a:r>
            <a:r>
              <a:rPr lang="es-E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 calidad de los riesgos que generan esas </a:t>
            </a:r>
            <a:r>
              <a:rPr lang="es-E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primas.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s-ES" sz="1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s-E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No </a:t>
            </a:r>
            <a:r>
              <a:rPr lang="es-E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contempla en el cálculo los niveles y </a:t>
            </a:r>
            <a:r>
              <a:rPr lang="es-E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tipos </a:t>
            </a:r>
            <a:r>
              <a:rPr lang="es-E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 </a:t>
            </a:r>
            <a:r>
              <a:rPr lang="es-ES" sz="1800" b="1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planes </a:t>
            </a:r>
            <a:r>
              <a:rPr lang="es-ES" sz="1800" b="1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 </a:t>
            </a:r>
            <a:r>
              <a:rPr lang="es-ES" sz="1800" b="1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reaseguros</a:t>
            </a:r>
            <a:r>
              <a:rPr lang="es-E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 </a:t>
            </a:r>
            <a:r>
              <a:rPr lang="es-E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Las cesiones de reaseguro sólo entran en el cómputo para reducir la base de cálculo del Margen de </a:t>
            </a:r>
            <a:r>
              <a:rPr lang="es-E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Solvencia, </a:t>
            </a:r>
            <a:r>
              <a:rPr lang="es-E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ya sea de primas o de </a:t>
            </a:r>
            <a:r>
              <a:rPr lang="es-E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siniestralidad.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s-ES" sz="1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s-E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El </a:t>
            </a:r>
            <a:r>
              <a:rPr lang="es-ES" sz="1800" b="1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MSM </a:t>
            </a:r>
            <a:r>
              <a:rPr lang="es-ES" sz="1800" b="1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común a todo el mercado</a:t>
            </a:r>
            <a:r>
              <a:rPr lang="es-E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no se adapta a la realidad de cada asegurador </a:t>
            </a:r>
            <a:r>
              <a:rPr lang="es-E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individualmente. Un </a:t>
            </a:r>
            <a:r>
              <a:rPr lang="es-E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asegurador con primas insuficientes tiene que conformar un MSM inferior a otro asegurado que calculó adecuadamente las </a:t>
            </a:r>
            <a:r>
              <a:rPr lang="es-E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primas. (teóricamente correcto, pero impracticable para el organismo de control)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s-ES" sz="1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s-E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No considera el </a:t>
            </a:r>
            <a:r>
              <a:rPr lang="es-ES" sz="1800" b="1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riesgo </a:t>
            </a:r>
            <a:r>
              <a:rPr lang="es-ES" sz="1800" b="1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 la inversión </a:t>
            </a:r>
            <a:r>
              <a:rPr lang="es-E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 los activos del asegurador.</a:t>
            </a:r>
          </a:p>
        </p:txBody>
      </p:sp>
    </p:spTree>
    <p:extLst>
      <p:ext uri="{BB962C8B-B14F-4D97-AF65-F5344CB8AC3E}">
        <p14:creationId xmlns:p14="http://schemas.microsoft.com/office/powerpoint/2010/main" val="391105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 smtClean="0">
                <a:latin typeface="Arial" pitchFamily="34" charset="0"/>
                <a:cs typeface="Arial" pitchFamily="34" charset="0"/>
              </a:rPr>
              <a:t>Margen de solvencia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Subtítulo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2494" y="692696"/>
                <a:ext cx="9144000" cy="6165304"/>
              </a:xfrm>
              <a:solidFill>
                <a:srgbClr val="99FF99"/>
              </a:solidFill>
            </p:spPr>
            <p:txBody>
              <a:bodyPr>
                <a:normAutofit/>
              </a:bodyPr>
              <a:lstStyle/>
              <a:p>
                <a:pPr algn="just"/>
                <a:endParaRPr lang="es-ES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Normativas de la SSN</a:t>
                </a:r>
              </a:p>
              <a:p>
                <a:pPr algn="just"/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Monto en función de las primas:</a:t>
                </a: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A partir de información 12 meses anteriores.</a:t>
                </a:r>
              </a:p>
              <a:p>
                <a:pPr algn="just"/>
                <a:endParaRPr lang="es-ES" sz="18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𝑆</m:t>
                      </m:r>
                      <m:r>
                        <a:rPr lang="es-ES" sz="1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𝑝𝑟𝑖𝑚𝑎𝑠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𝑠𝑒𝑔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.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𝑑𝑖𝑟𝑒𝑐𝑡𝑜𝑠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𝑟𝑒𝑎𝑠𝑒𝑔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.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𝑎𝑐𝑡𝑖𝑣𝑜𝑠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𝑟𝑒𝑡𝑟𝑜𝑐𝑒𝑠𝑖𝑜𝑛𝑒𝑠</m:t>
                          </m:r>
                          <m:r>
                            <a:rPr lang="es-ES" sz="1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s-ES" sz="1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𝑎𝑐𝑡𝑖𝑣</m:t>
                          </m:r>
                          <m:r>
                            <a:rPr lang="es-ES" sz="1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.+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𝑔𝑎𝑠𝑡𝑜𝑠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𝑎𝑑𝑚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.−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𝑎𝑛𝑢𝑙𝑎𝑐𝑖𝑜𝑛𝑒𝑠</m:t>
                          </m:r>
                        </m:e>
                      </m:d>
                    </m:oMath>
                  </m:oMathPara>
                </a14:m>
                <a:endParaRPr lang="es-ES" sz="1800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0,16∙</m:t>
                      </m:r>
                      <m:r>
                        <a:rPr lang="es-ES" sz="1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𝑆</m:t>
                      </m:r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1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A partir de información 36 meses anteriores.</a:t>
                </a:r>
              </a:p>
              <a:p>
                <a:pPr algn="just"/>
                <a:endParaRPr lang="es-ES" sz="1800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𝑃</m:t>
                      </m:r>
                      <m:r>
                        <a:rPr lang="es-ES" sz="1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𝑠𝑡𝑟𝑜𝑠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.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𝑝𝑎𝑔𝑎𝑑𝑜𝑠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𝑔𝑎𝑠𝑡𝑜𝑠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𝑑𝑒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𝑙𝑖𝑞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.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𝑝𝑎𝑔𝑎𝑑𝑜𝑠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𝑟𝑒𝑐𝑢𝑝𝑒𝑟𝑜𝑠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𝑠𝑎𝑙𝑣𝑎𝑡𝑎𝑗𝑒</m:t>
                              </m:r>
                              <m:r>
                                <a:rPr lang="es-ES" sz="18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𝑟𝑒𝑎𝑠𝑒𝑔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.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𝑝𝑎𝑠𝑖𝑣𝑜</m:t>
                              </m:r>
                            </m:e>
                          </m:d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/</m:t>
                          </m:r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𝑠𝑡𝑟𝑜𝑠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.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𝑏𝑟𝑢𝑡𝑜𝑠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𝑟𝑒𝑐𝑢𝑝𝑒𝑟𝑜𝑠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𝑠𝑎𝑙𝑣𝑎𝑡𝑎𝑗𝑒</m:t>
                              </m:r>
                            </m:e>
                          </m:d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∙100</m:t>
                      </m:r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1800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𝑃</m:t>
                      </m:r>
                      <m:r>
                        <a:rPr lang="es-ES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≥30 ó 50 ó 85 ó 90, </m:t>
                      </m:r>
                      <m:r>
                        <a:rPr lang="es-ES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𝑠𝑒𝑔</m:t>
                      </m:r>
                      <m:r>
                        <a:rPr lang="es-ES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ú</m:t>
                      </m:r>
                      <m:r>
                        <a:rPr lang="es-ES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𝑛</m:t>
                      </m:r>
                      <m:r>
                        <a:rPr lang="es-ES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a:rPr lang="es-ES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𝑙𝑎</m:t>
                      </m:r>
                      <m:r>
                        <a:rPr lang="es-ES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a:rPr lang="es-ES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𝑟𝑎𝑚𝑎</m:t>
                      </m:r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1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𝑪𝑴</m:t>
                      </m:r>
                      <m:r>
                        <a:rPr lang="es-ES" sz="1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s-ES" sz="1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𝟎</m:t>
                      </m:r>
                      <m:r>
                        <a:rPr lang="es-ES" sz="1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a:rPr lang="es-ES" sz="1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𝟏𝟔</m:t>
                      </m:r>
                      <m:r>
                        <a:rPr lang="es-ES" sz="1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r>
                        <a:rPr lang="es-ES" sz="1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𝑺</m:t>
                      </m:r>
                      <m:r>
                        <a:rPr lang="es-ES" sz="1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f>
                        <m:fPr>
                          <m:ctrlPr>
                            <a:rPr lang="es-ES" sz="18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ES" sz="18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𝑷</m:t>
                          </m:r>
                        </m:num>
                        <m:den>
                          <m:r>
                            <a:rPr lang="es-ES" sz="18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𝟏𝟎𝟎</m:t>
                          </m:r>
                        </m:den>
                      </m:f>
                    </m:oMath>
                  </m:oMathPara>
                </a14:m>
                <a:endParaRPr lang="es-AR" sz="1800" b="1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2 Subtítul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2494" y="692696"/>
                <a:ext cx="9144000" cy="6165304"/>
              </a:xfrm>
              <a:blipFill rotWithShape="1">
                <a:blip r:embed="rId3"/>
                <a:stretch>
                  <a:fillRect l="-6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00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 smtClean="0">
                <a:latin typeface="Arial" pitchFamily="34" charset="0"/>
                <a:cs typeface="Arial" pitchFamily="34" charset="0"/>
              </a:rPr>
              <a:t>Margen de solvencia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Subtítulo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0" y="692696"/>
                <a:ext cx="9166494" cy="6165304"/>
              </a:xfrm>
              <a:solidFill>
                <a:srgbClr val="99FF99"/>
              </a:solidFill>
            </p:spPr>
            <p:txBody>
              <a:bodyPr>
                <a:normAutofit/>
              </a:bodyPr>
              <a:lstStyle/>
              <a:p>
                <a:pPr algn="just"/>
                <a:endParaRPr lang="es-ES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Normativas de la SSN</a:t>
                </a:r>
              </a:p>
              <a:p>
                <a:pPr algn="just"/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Monto en función de los siniestros:</a:t>
                </a:r>
              </a:p>
              <a:p>
                <a:pPr algn="just"/>
                <a:endParaRPr lang="es-ES" sz="11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Información 36 meses anteriores.</a:t>
                </a:r>
              </a:p>
              <a:p>
                <a:pPr algn="just"/>
                <a:endParaRPr lang="es-ES" sz="11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𝑠𝑡𝑟𝑜𝑠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.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𝑝𝑎𝑔𝑎𝑑𝑜𝑠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𝑠𝑒𝑔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.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𝑑𝑖𝑟𝑒𝑐𝑡𝑜𝑠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𝑠𝑡𝑟𝑜𝑠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.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𝑝𝑎𝑔𝑎𝑑𝑜𝑠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𝑟𝑒𝑎𝑠𝑒𝑔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.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𝑎𝑐𝑡𝑖𝑣𝑜𝑠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𝑠𝑡𝑟𝑜𝑠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.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𝑝𝑎𝑔𝑎𝑑𝑜𝑠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𝑟𝑒𝑡𝑟𝑜𝑐𝑒𝑠𝑖𝑜𝑛𝑒𝑠</m:t>
                          </m:r>
                        </m:e>
                      </m:d>
                    </m:oMath>
                  </m:oMathPara>
                </a14:m>
                <a:endParaRPr lang="es-AR" sz="1800" dirty="0"/>
              </a:p>
              <a:p>
                <a:pPr algn="just"/>
                <a:endParaRPr lang="es-ES" sz="11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𝑠𝑡𝑟𝑜𝑠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.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𝑝𝑒𝑛𝑑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.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𝑓𝑖𝑛𝑎𝑙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𝑝𝑑𝑜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.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𝑠𝑒𝑔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.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𝑑𝑖𝑟𝑒𝑐𝑡𝑜𝑠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𝑠𝑡𝑟𝑜𝑠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.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𝑝𝑒𝑛𝑑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.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𝑓𝑖𝑛𝑎𝑙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𝑝𝑑𝑜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.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𝑟𝑒𝑎𝑠𝑒𝑔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.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𝑎𝑐𝑡𝑖𝑣𝑜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𝑠𝑡𝑟𝑜𝑠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.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𝑝𝑒𝑛𝑑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.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𝑓𝑖𝑛𝑎𝑙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𝑝𝑑𝑜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.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𝑟𝑒𝑡𝑟𝑜𝑐𝑒𝑠𝑖𝑜𝑛𝑒𝑠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𝑠𝑡𝑟𝑜𝑠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.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𝑝𝑒𝑛𝑑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.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𝑐𝑜𝑚𝑖𝑒𝑛𝑧𝑜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𝑝𝑑𝑜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.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𝑠𝑒𝑔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.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𝑑𝑖𝑟𝑒𝑐𝑡𝑜𝑠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𝑠𝑡𝑟𝑜𝑠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.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𝑝𝑒𝑛𝑑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.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𝑐𝑜𝑚𝑖𝑒𝑛𝑧𝑜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𝑝𝑑𝑜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.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𝑟𝑒𝑎𝑠𝑒𝑔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.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𝑎𝑐𝑡𝑖𝑣𝑜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𝑠𝑡𝑟𝑜𝑠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.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𝑝𝑒𝑛𝑑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.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𝑐𝑝𝑚𝑖𝑒𝑛𝑧𝑜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𝑝𝑑𝑜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.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𝑟𝑒𝑡𝑟𝑜𝑐𝑒𝑠𝑖𝑜𝑛𝑒𝑠</m:t>
                          </m:r>
                        </m:e>
                      </m:d>
                    </m:oMath>
                  </m:oMathPara>
                </a14:m>
                <a:endParaRPr lang="es-AR" sz="1800" dirty="0"/>
              </a:p>
              <a:p>
                <a:pPr algn="just"/>
                <a:endParaRPr lang="es-ES" sz="11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s-ES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                                  </m:t>
                      </m:r>
                      <m:r>
                        <a:rPr lang="es-ES" sz="1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0,23∙</m:t>
                      </m:r>
                      <m:f>
                        <m:f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AR" sz="180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𝑪𝑴</m:t>
                      </m:r>
                      <m:r>
                        <a:rPr lang="es-ES" sz="1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s-ES" sz="1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𝟎</m:t>
                      </m:r>
                      <m:r>
                        <a:rPr lang="es-ES" sz="1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a:rPr lang="es-ES" sz="1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𝟐𝟑</m:t>
                      </m:r>
                      <m:r>
                        <a:rPr lang="es-ES" sz="1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f>
                        <m:fPr>
                          <m:ctrlPr>
                            <a:rPr lang="es-AR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AR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s-AR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𝟑</m:t>
                          </m:r>
                        </m:den>
                      </m:f>
                      <m:r>
                        <a:rPr lang="es-ES" sz="1800" b="1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f>
                        <m:fPr>
                          <m:ctrlPr>
                            <a:rPr lang="es-ES" sz="18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ES" sz="18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𝑷</m:t>
                          </m:r>
                        </m:num>
                        <m:den>
                          <m:r>
                            <a:rPr lang="es-ES" sz="18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𝟏𝟎𝟎</m:t>
                          </m:r>
                        </m:den>
                      </m:f>
                    </m:oMath>
                  </m:oMathPara>
                </a14:m>
                <a:endParaRPr lang="es-AR" sz="1800" b="1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2 Subtítul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0" y="692696"/>
                <a:ext cx="9166494" cy="6165304"/>
              </a:xfrm>
              <a:blipFill rotWithShape="1">
                <a:blip r:embed="rId2"/>
                <a:stretch>
                  <a:fillRect l="-532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742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 smtClean="0">
                <a:latin typeface="Arial" pitchFamily="34" charset="0"/>
                <a:cs typeface="Arial" pitchFamily="34" charset="0"/>
              </a:rPr>
              <a:t>Capítulos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9144000" cy="6165304"/>
          </a:xfrm>
          <a:solidFill>
            <a:srgbClr val="99FF99"/>
          </a:solidFill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s-ES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Capítulo I: Teoría General de los Riesgos</a:t>
            </a:r>
          </a:p>
          <a:p>
            <a:pPr>
              <a:lnSpc>
                <a:spcPct val="200000"/>
              </a:lnSpc>
            </a:pPr>
            <a:r>
              <a:rPr lang="es-ES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Capítulo II: Teoría de los Riesgos Patrimoniales</a:t>
            </a:r>
          </a:p>
          <a:p>
            <a:pPr>
              <a:lnSpc>
                <a:spcPct val="200000"/>
              </a:lnSpc>
            </a:pPr>
            <a:r>
              <a:rPr lang="es-ES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Capítulo III: teoría de los Riesgos sobre la Vida</a:t>
            </a:r>
          </a:p>
          <a:p>
            <a:pPr>
              <a:lnSpc>
                <a:spcPct val="200000"/>
              </a:lnSpc>
            </a:pPr>
            <a:r>
              <a:rPr lang="es-ES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Capítulo IV: El Reaseguro de los Riesgos</a:t>
            </a:r>
          </a:p>
          <a:p>
            <a:pPr>
              <a:lnSpc>
                <a:spcPct val="200000"/>
              </a:lnSpc>
            </a:pPr>
            <a:r>
              <a:rPr lang="es-ES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Capítulo V: Solvencia de las Aseguradoras</a:t>
            </a:r>
            <a:endParaRPr lang="es-AR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94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 smtClean="0">
                <a:latin typeface="Arial" pitchFamily="34" charset="0"/>
                <a:cs typeface="Arial" pitchFamily="34" charset="0"/>
              </a:rPr>
              <a:t>Margen de solvencia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Subtítulo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0" y="692696"/>
                <a:ext cx="9166494" cy="6165304"/>
              </a:xfrm>
              <a:solidFill>
                <a:srgbClr val="99FF99"/>
              </a:solidFill>
            </p:spPr>
            <p:txBody>
              <a:bodyPr>
                <a:normAutofit/>
              </a:bodyPr>
              <a:lstStyle/>
              <a:p>
                <a:pPr algn="just"/>
                <a:endParaRPr lang="es-ES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Normativas de la SSN</a:t>
                </a:r>
              </a:p>
              <a:p>
                <a:pPr algn="just"/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Seguros </a:t>
                </a:r>
                <a:r>
                  <a:rPr lang="es-ES" sz="18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de Vida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, cuyos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planes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prevean la constitución de reservas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matemáticas</a:t>
                </a:r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</a:p>
              <a:p>
                <a:pPr algn="just"/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Monto en función de la Reserva Matemática y los Capitales a Riesgo</a:t>
                </a:r>
              </a:p>
              <a:p>
                <a:pPr algn="just"/>
                <a:endParaRPr lang="es-ES" sz="18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=0,04∙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𝑟𝑒𝑠𝑒𝑟𝑣𝑎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𝑚𝑎𝑡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.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𝑡𝑜𝑡𝑎𝑙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𝑟𝑒𝑠𝑒𝑟𝑣𝑎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𝑚𝑎𝑡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.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𝑝𝑟𝑜𝑝𝑖𝑎</m:t>
                              </m:r>
                            </m:num>
                            <m:den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𝑟𝑒𝑠𝑒𝑟𝑣𝑎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𝑚𝑎𝑡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.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𝑡𝑜𝑡𝑎𝑙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s-AR" sz="1800" dirty="0"/>
              </a:p>
              <a:p>
                <a:pPr algn="just"/>
                <a:endParaRPr lang="es-ES" sz="1800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</a:rPr>
                  <a:t>Con la condición que debe verificarse que: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AR" sz="18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AR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𝑟𝑒𝑠𝑒𝑟𝑣𝑎</m:t>
                            </m:r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 </m:t>
                            </m:r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𝑚𝑎𝑡</m:t>
                            </m:r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.</m:t>
                            </m:r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𝑝𝑟𝑜𝑝𝑖𝑎</m:t>
                            </m:r>
                          </m:num>
                          <m:den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𝑟𝑒𝑠𝑒𝑟𝑣𝑎</m:t>
                            </m:r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 </m:t>
                            </m:r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𝑚𝑎𝑡</m:t>
                            </m:r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.</m:t>
                            </m:r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𝑡𝑜𝑡𝑎𝑙</m:t>
                            </m:r>
                          </m:den>
                        </m:f>
                      </m:e>
                    </m:d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≥0,85</m:t>
                    </m:r>
                  </m:oMath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1800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=0,003∙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𝑡𝑜𝑡𝑎𝑙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𝑐𝑎𝑝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.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𝑒𝑛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𝑟𝑖𝑒𝑠𝑔𝑜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𝑐𝑎𝑝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.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𝑒𝑛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𝑟𝑖𝑒𝑠𝑔𝑜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𝑝𝑟𝑜𝑝𝑖𝑜</m:t>
                              </m:r>
                            </m:num>
                            <m:den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𝑡𝑜𝑡𝑎𝑙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𝑐𝑎𝑝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.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𝑒𝑛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𝑟𝑖𝑒𝑠𝑔𝑜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s-AR" sz="1800" dirty="0"/>
              </a:p>
              <a:p>
                <a:pPr algn="just"/>
                <a:endParaRPr lang="es-ES" sz="1800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dirty="0">
                    <a:solidFill>
                      <a:schemeClr val="tx1"/>
                    </a:solidFill>
                  </a:rPr>
                  <a:t>Con la condición que debe verificarse que: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AR" sz="18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AR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𝑐𝑎𝑝</m:t>
                            </m:r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.</m:t>
                            </m:r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𝑒𝑛</m:t>
                            </m:r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 </m:t>
                            </m:r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𝑟𝑖𝑒𝑠𝑔𝑜</m:t>
                            </m:r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 </m:t>
                            </m:r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𝑝𝑟𝑜𝑝𝑖𝑜</m:t>
                            </m:r>
                          </m:num>
                          <m:den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𝑡𝑜𝑡𝑎𝑙</m:t>
                            </m:r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 </m:t>
                            </m:r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𝑐𝑎𝑝</m:t>
                            </m:r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.</m:t>
                            </m:r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𝑒𝑛</m:t>
                            </m:r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 </m:t>
                            </m:r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𝑟𝑖𝑒𝑠𝑔𝑜</m:t>
                            </m:r>
                          </m:den>
                        </m:f>
                      </m:e>
                    </m:d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≥0,50</m:t>
                    </m:r>
                  </m:oMath>
                </a14:m>
                <a:endParaRPr lang="es-AR" sz="1800" dirty="0"/>
              </a:p>
              <a:p>
                <a:pPr algn="just"/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𝑪𝑴</m:t>
                      </m:r>
                      <m:r>
                        <a:rPr lang="es-ES" sz="1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AR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𝑴</m:t>
                          </m:r>
                        </m:e>
                        <m:sub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s-ES" sz="1800" b="1" i="1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s-AR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𝑴</m:t>
                          </m:r>
                        </m:e>
                        <m:sub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s-AR" sz="1800" b="1" dirty="0"/>
              </a:p>
              <a:p>
                <a:pPr algn="just"/>
                <a:endParaRPr lang="es-ES" sz="18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2 Subtítul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0" y="692696"/>
                <a:ext cx="9166494" cy="6165304"/>
              </a:xfrm>
              <a:blipFill rotWithShape="1">
                <a:blip r:embed="rId2"/>
                <a:stretch>
                  <a:fillRect l="-532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969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 smtClean="0">
                <a:latin typeface="Arial" pitchFamily="34" charset="0"/>
                <a:cs typeface="Arial" pitchFamily="34" charset="0"/>
              </a:rPr>
              <a:t>Capitales Mínimos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22494" y="692696"/>
            <a:ext cx="9144000" cy="6165304"/>
          </a:xfrm>
          <a:solidFill>
            <a:srgbClr val="99FF99"/>
          </a:solidFill>
        </p:spPr>
        <p:txBody>
          <a:bodyPr>
            <a:normAutofit/>
          </a:bodyPr>
          <a:lstStyle/>
          <a:p>
            <a:pPr algn="just"/>
            <a:endParaRPr lang="es-ES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AR"/>
          </a:p>
        </p:txBody>
      </p:sp>
      <p:graphicFrame>
        <p:nvGraphicFramePr>
          <p:cNvPr id="5" name="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913313"/>
              </p:ext>
            </p:extLst>
          </p:nvPr>
        </p:nvGraphicFramePr>
        <p:xfrm>
          <a:off x="1619672" y="1700808"/>
          <a:ext cx="5543550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9" name="Hoja de cálculo" r:id="rId4" imgW="5153066" imgH="4143498" progId="Excel.Sheet.12">
                  <p:embed/>
                </p:oleObj>
              </mc:Choice>
              <mc:Fallback>
                <p:oleObj name="Hoja de cálculo" r:id="rId4" imgW="5153066" imgH="4143498" progId="Excel.Sheet.12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1700808"/>
                        <a:ext cx="5543550" cy="403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325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 smtClean="0">
                <a:latin typeface="Arial" pitchFamily="34" charset="0"/>
                <a:cs typeface="Arial" pitchFamily="34" charset="0"/>
              </a:rPr>
              <a:t>El Reaseguro y la Solvencia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22494" y="692696"/>
            <a:ext cx="9144000" cy="6165304"/>
          </a:xfrm>
          <a:solidFill>
            <a:srgbClr val="99FF99"/>
          </a:solidFill>
        </p:spPr>
        <p:txBody>
          <a:bodyPr>
            <a:normAutofit/>
          </a:bodyPr>
          <a:lstStyle/>
          <a:p>
            <a:pPr algn="just"/>
            <a:endParaRPr lang="es-ES" sz="1800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s-ES" sz="2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Sección 2</a:t>
            </a:r>
          </a:p>
          <a:p>
            <a:endParaRPr lang="es-ES" sz="28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s-ES" sz="2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El reaseguro y la Solvencia</a:t>
            </a:r>
          </a:p>
          <a:p>
            <a:endParaRPr lang="es-ES" sz="2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8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19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 smtClean="0">
                <a:latin typeface="Arial" pitchFamily="34" charset="0"/>
                <a:cs typeface="Arial" pitchFamily="34" charset="0"/>
              </a:rPr>
              <a:t>El reaseguro y la Solvencia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Subtítulo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0" y="692696"/>
                <a:ext cx="9166494" cy="6165304"/>
              </a:xfrm>
              <a:solidFill>
                <a:srgbClr val="99FF99"/>
              </a:solidFill>
            </p:spPr>
            <p:txBody>
              <a:bodyPr>
                <a:normAutofit/>
              </a:bodyPr>
              <a:lstStyle/>
              <a:p>
                <a:pPr marL="285750" indent="-285750" algn="just">
                  <a:buFont typeface="Wingdings" pitchFamily="2" charset="2"/>
                  <a:buChar char="Ø"/>
                </a:pP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La misión fundamental del reaseguro es la </a:t>
                </a:r>
                <a:r>
                  <a:rPr lang="es-ES" sz="1800" b="1" i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estabilización de los resultados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de la compañía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aseguradora.</a:t>
                </a:r>
              </a:p>
              <a:p>
                <a:pPr marL="285750" indent="-285750" algn="just">
                  <a:buFont typeface="Wingdings" pitchFamily="2" charset="2"/>
                  <a:buChar char="Ø"/>
                </a:pPr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285750" indent="-285750" algn="just">
                  <a:buFont typeface="Wingdings" pitchFamily="2" charset="2"/>
                  <a:buChar char="Ø"/>
                </a:pP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Por el reaseguro,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se puede </a:t>
                </a:r>
                <a:r>
                  <a:rPr lang="es-ES" sz="1800" b="1" i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reducir el Margen de Solvencia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exigible para garantizar una cierta Probabilidad de Solvencia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</a:p>
              <a:p>
                <a:pPr marL="285750" indent="-285750" algn="just">
                  <a:buFont typeface="Wingdings" pitchFamily="2" charset="2"/>
                  <a:buChar char="Ø"/>
                </a:pPr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285750" indent="-285750" algn="just">
                  <a:buFont typeface="Wingdings" pitchFamily="2" charset="2"/>
                  <a:buChar char="Ø"/>
                </a:pP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Cualquiera sea el contrato de reaseguro, este modifica la función de distribución de la cuantía siniestral total anual </a:t>
                </a:r>
                <a14:m>
                  <m:oMath xmlns:m="http://schemas.openxmlformats.org/officeDocument/2006/math"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𝑌</m:t>
                        </m:r>
                      </m:e>
                    </m:d>
                  </m:oMath>
                </a14:m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,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determinando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un </a:t>
                </a:r>
                <a:r>
                  <a:rPr lang="es-ES" sz="1800" b="1" i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nivel menor del margen de solvencia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mínimo</a:t>
                </a:r>
                <a:r>
                  <a:rPr lang="es-ES" sz="1800" dirty="0">
                    <a:solidFill>
                      <a:schemeClr val="tx1"/>
                    </a:solidFill>
                  </a:rPr>
                  <a:t>.</a:t>
                </a:r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285750" indent="-285750" algn="just">
                  <a:buFont typeface="Wingdings" pitchFamily="2" charset="2"/>
                  <a:buChar char="Ø"/>
                </a:pP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Una forma de expresar la relación entre Reaseguro y Solvencia es a través de la </a:t>
                </a:r>
                <a:r>
                  <a:rPr lang="es-ES" sz="1800" b="1" i="1" dirty="0" smtClean="0">
                    <a:solidFill>
                      <a:schemeClr val="tx1"/>
                    </a:solidFill>
                  </a:rPr>
                  <a:t>“</a:t>
                </a:r>
                <a:r>
                  <a:rPr lang="es-ES" sz="1800" b="1" i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Curva de Indiferencia</a:t>
                </a:r>
                <a:r>
                  <a:rPr lang="es-ES" sz="1800" b="1" i="1" dirty="0" smtClean="0">
                    <a:solidFill>
                      <a:schemeClr val="tx1"/>
                    </a:solidFill>
                  </a:rPr>
                  <a:t>”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</a:p>
              <a:p>
                <a:pPr marL="285750" indent="-285750" algn="just">
                  <a:buFont typeface="Wingdings" pitchFamily="2" charset="2"/>
                  <a:buChar char="Ø"/>
                </a:pPr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285750" indent="-285750" algn="just">
                  <a:buFont typeface="Wingdings" pitchFamily="2" charset="2"/>
                  <a:buChar char="Ø"/>
                </a:pP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Representar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gráficamente las preferencias que tiene un consumidor frente a dos bienes según el grado de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satisfacción.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Cualquier punto de la curva representa la combinación de ambos productos con el mismo nivel de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satisfacción</a:t>
                </a:r>
                <a:r>
                  <a:rPr lang="es-ES" sz="1800" dirty="0" smtClean="0"/>
                  <a:t>.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Cada combinación le resulta </a:t>
                </a:r>
                <a:r>
                  <a:rPr lang="es-ES" sz="1800" b="1" i="1" dirty="0" smtClean="0">
                    <a:solidFill>
                      <a:schemeClr val="tx1"/>
                    </a:solidFill>
                  </a:rPr>
                  <a:t>“</a:t>
                </a:r>
                <a:r>
                  <a:rPr lang="es-ES" sz="1800" b="1" i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indiferente</a:t>
                </a:r>
                <a:r>
                  <a:rPr lang="es-ES" sz="1800" b="1" i="1" dirty="0" smtClean="0">
                    <a:solidFill>
                      <a:schemeClr val="tx1"/>
                    </a:solidFill>
                  </a:rPr>
                  <a:t>”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  <a:endParaRPr lang="es-AR" sz="1800" dirty="0">
                  <a:solidFill>
                    <a:schemeClr val="tx1"/>
                  </a:solidFill>
                </a:endParaRPr>
              </a:p>
              <a:p>
                <a:pPr marL="285750" indent="-285750" algn="just">
                  <a:buFont typeface="Wingdings" pitchFamily="2" charset="2"/>
                  <a:buChar char="Ø"/>
                </a:pPr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2 Subtítul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0" y="692696"/>
                <a:ext cx="9166494" cy="6165304"/>
              </a:xfrm>
              <a:blipFill rotWithShape="1">
                <a:blip r:embed="rId2"/>
                <a:stretch>
                  <a:fillRect l="-399" t="-495" r="-46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0204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 smtClean="0">
                <a:latin typeface="Arial" pitchFamily="34" charset="0"/>
                <a:cs typeface="Arial" pitchFamily="34" charset="0"/>
              </a:rPr>
              <a:t>El Reaseguro y la Solvencia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Subtítulo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0" y="692696"/>
                <a:ext cx="9166494" cy="6165304"/>
              </a:xfrm>
              <a:solidFill>
                <a:srgbClr val="99FF99"/>
              </a:solidFill>
            </p:spPr>
            <p:txBody>
              <a:bodyPr>
                <a:normAutofit/>
              </a:bodyPr>
              <a:lstStyle/>
              <a:p>
                <a:pPr algn="just"/>
                <a:endParaRPr lang="es-ES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En la actividad del seguro, la </a:t>
                </a:r>
                <a:r>
                  <a:rPr lang="es-ES" sz="1800" b="1" i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curva de indiferencia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relacionan las </a:t>
                </a:r>
                <a:r>
                  <a:rPr lang="es-ES" sz="1800" b="1" i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primas cedidas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1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𝑷</m:t>
                        </m:r>
                      </m:e>
                      <m:sub>
                        <m:r>
                          <a:rPr lang="es-ES" sz="1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en el reaseguro y el </a:t>
                </a:r>
                <a:r>
                  <a:rPr lang="es-ES" sz="1800" b="1" i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Margen de Solvencia Mínimo </a:t>
                </a:r>
                <a14:m>
                  <m:oMath xmlns:m="http://schemas.openxmlformats.org/officeDocument/2006/math">
                    <m:r>
                      <a:rPr lang="es-ES" sz="1800" b="1" i="1" smtClean="0">
                        <a:solidFill>
                          <a:schemeClr val="tx1"/>
                        </a:solidFill>
                        <a:latin typeface="Cambria Math"/>
                      </a:rPr>
                      <m:t>𝑼</m:t>
                    </m:r>
                  </m:oMath>
                </a14:m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, exigible para una determinada </a:t>
                </a:r>
                <a:r>
                  <a:rPr lang="es-ES" sz="1800" b="1" i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Probabilidad de Ruina </a:t>
                </a:r>
                <a14:m>
                  <m:oMath xmlns:m="http://schemas.openxmlformats.org/officeDocument/2006/math">
                    <m:r>
                      <a:rPr lang="es-ES" sz="1800" b="1" i="1">
                        <a:solidFill>
                          <a:schemeClr val="tx1"/>
                        </a:solidFill>
                        <a:latin typeface="Cambria Math"/>
                      </a:rPr>
                      <m:t>𝜺</m:t>
                    </m:r>
                  </m:oMath>
                </a14:m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  <a:endParaRPr lang="es-AR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&gt;</m:t>
                    </m:r>
                    <m:sSub>
                      <m:sSub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⇒</m:t>
                    </m:r>
                    <m:d>
                      <m:d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1−</m:t>
                        </m:r>
                        <m:sSub>
                          <m:sSubPr>
                            <m:ctrlPr>
                              <a:rPr lang="es-AR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𝜀</m:t>
                            </m:r>
                          </m:e>
                          <m:sub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&lt;</m:t>
                    </m:r>
                    <m:d>
                      <m:d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1−</m:t>
                        </m:r>
                        <m:sSub>
                          <m:sSubPr>
                            <m:ctrlPr>
                              <a:rPr lang="es-AR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𝜀</m:t>
                            </m:r>
                          </m:e>
                          <m:sub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s-ES" sz="1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l"/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l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A la curva más alejada del origen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,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le corresponde márgenes de solvencia más altos, cualquiera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sea el nivel de primas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cedidas. Es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complejo encontrar una expresión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matemática exacta.</a:t>
                </a:r>
              </a:p>
              <a:p>
                <a:pPr algn="l"/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2 Subtítul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0" y="692696"/>
                <a:ext cx="9166494" cy="6165304"/>
              </a:xfrm>
              <a:blipFill rotWithShape="1">
                <a:blip r:embed="rId2"/>
                <a:stretch>
                  <a:fillRect l="-532" r="-46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501008"/>
            <a:ext cx="5400005" cy="2849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9062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 smtClean="0">
                <a:latin typeface="Arial" pitchFamily="34" charset="0"/>
                <a:cs typeface="Arial" pitchFamily="34" charset="0"/>
              </a:rPr>
              <a:t>El Reaseguro y la Solvencia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Subtítulo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2494" y="692696"/>
                <a:ext cx="9144000" cy="6165304"/>
              </a:xfrm>
              <a:solidFill>
                <a:srgbClr val="99FF99"/>
              </a:solidFill>
            </p:spPr>
            <p:txBody>
              <a:bodyPr>
                <a:normAutofit/>
              </a:bodyPr>
              <a:lstStyle/>
              <a:p>
                <a:pPr algn="just"/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Un modelo generalizado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Procedimiento para calcular el MSM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𝑈</m:t>
                        </m:r>
                      </m:e>
                      <m:sub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, exigible con cierto nivel de retención.</a:t>
                </a:r>
              </a:p>
              <a:p>
                <a:pPr algn="just"/>
                <a:endParaRPr lang="es-ES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es-ES" sz="1800" b="0" i="1" smtClean="0">
                        <a:solidFill>
                          <a:schemeClr val="tx1"/>
                        </a:solidFill>
                        <a:latin typeface="Cambria Math"/>
                      </a:rPr>
                      <m:t>𝑈</m:t>
                    </m:r>
                  </m:oMath>
                </a14:m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: MSM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que correspondería en ausencia del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reaseguro.</a:t>
                </a:r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: Primas retenidas.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: Primas cedidas.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𝑃</m:t>
                    </m:r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sub>
                    </m:sSub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: Primas totales.</a:t>
                </a:r>
              </a:p>
              <a:p>
                <a:pPr algn="just"/>
                <a:endParaRPr lang="es-AR" sz="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𝑅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𝑅</m:t>
                              </m:r>
                            </m:sub>
                          </m:sSub>
                        </m:num>
                        <m:den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den>
                      </m:f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r>
                        <a:rPr lang="es-ES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𝑈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den>
                      </m:f>
                      <m:r>
                        <a:rPr lang="es-ES" sz="1800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r>
                        <a:rPr lang="es-ES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𝑈</m:t>
                      </m:r>
                      <m:r>
                        <a:rPr lang="es-ES" sz="1800">
                          <a:solidFill>
                            <a:schemeClr val="tx1"/>
                          </a:solidFill>
                          <a:latin typeface="Cambria Math"/>
                        </a:rPr>
                        <m:t>   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𝑠𝑖𝑒𝑚𝑝𝑟𝑒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𝑞𝑢𝑒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   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𝑅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≥0,5∙</m:t>
                      </m:r>
                      <m:r>
                        <a:rPr lang="es-ES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𝑈</m:t>
                      </m:r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2 Subtítul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2494" y="692696"/>
                <a:ext cx="9144000" cy="6165304"/>
              </a:xfrm>
              <a:blipFill rotWithShape="1">
                <a:blip r:embed="rId2"/>
                <a:stretch>
                  <a:fillRect l="-600" t="-49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430588"/>
            <a:ext cx="5757863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690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 smtClean="0">
                <a:latin typeface="Arial" pitchFamily="34" charset="0"/>
                <a:cs typeface="Arial" pitchFamily="34" charset="0"/>
              </a:rPr>
              <a:t>El Reaseguro y la Solvencia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Subtítulo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2494" y="692696"/>
                <a:ext cx="9144000" cy="6165304"/>
              </a:xfrm>
              <a:solidFill>
                <a:srgbClr val="99FF99"/>
              </a:solidFill>
            </p:spPr>
            <p:txBody>
              <a:bodyPr>
                <a:normAutofit/>
              </a:bodyPr>
              <a:lstStyle/>
              <a:p>
                <a:pPr algn="just"/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El reaseguro de Exceso de Pérdidas y el Margen de Solvencia</a:t>
                </a:r>
              </a:p>
              <a:p>
                <a:pPr algn="just"/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Construcción aproximada de </a:t>
                </a:r>
                <a:r>
                  <a:rPr lang="es-ES" sz="18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la Curva de Indiferencia</a:t>
                </a:r>
              </a:p>
              <a:p>
                <a:pPr algn="just"/>
                <a:endParaRPr lang="es-ES" sz="8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Varios autores, afirman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que los resultados obtenidos cuando se supone que el reaseguro es de </a:t>
                </a:r>
                <a:r>
                  <a:rPr lang="es-ES" sz="1800" b="1" i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Exceso de Pérdidas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, estos pueden utilizarse también en forma aproximada para los reaseguros de </a:t>
                </a:r>
                <a:r>
                  <a:rPr lang="es-ES" sz="1800" b="1" i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Excedentes de Sumas Aseguradas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siempre que el Pleno de Retención no sea muy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elevado.</a:t>
                </a:r>
              </a:p>
              <a:p>
                <a:pPr algn="just"/>
                <a:endParaRPr lang="es-ES" sz="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AR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Ejemplo</a:t>
                </a:r>
                <a:r>
                  <a:rPr lang="es-AR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: Ramo </a:t>
                </a:r>
                <a:r>
                  <a:rPr lang="es-AR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Incendio, </a:t>
                </a:r>
                <a:r>
                  <a:rPr lang="es-AR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se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desea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una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probabilidad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de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insolvencia del 0,3%, y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se posee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un reaseguro de Exceso de Pérdida con una Prioridad </a:t>
                </a:r>
                <a14:m>
                  <m:oMath xmlns:m="http://schemas.openxmlformats.org/officeDocument/2006/math">
                    <m:r>
                      <a:rPr lang="es-ES" sz="1800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𝑀</m:t>
                    </m:r>
                  </m:oMath>
                </a14:m>
                <a:r>
                  <a:rPr lang="es-ES" sz="1800" i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</a:p>
              <a:p>
                <a:pPr algn="just"/>
                <a:endParaRPr lang="es-ES" sz="800" i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La distribución acumulada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00" b="0" i="1" smtClean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𝐹</m:t>
                        </m:r>
                      </m:e>
                      <m:sub>
                        <m:r>
                          <a:rPr lang="es-ES" sz="1800" b="0" i="1" smtClean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s-ES" sz="1800" b="0" i="1" smtClean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s-ES" sz="1800" b="0" i="1" smtClean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𝑥</m:t>
                        </m:r>
                      </m:e>
                    </m:d>
                  </m:oMath>
                </a14:m>
                <a:endParaRPr lang="es-ES" sz="1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0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0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2 Subtítul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2494" y="692696"/>
                <a:ext cx="9144000" cy="6165304"/>
              </a:xfrm>
              <a:blipFill rotWithShape="1">
                <a:blip r:embed="rId2"/>
                <a:stretch>
                  <a:fillRect l="-600" t="-495" r="-53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4 Gráfico"/>
          <p:cNvGraphicFramePr/>
          <p:nvPr>
            <p:extLst>
              <p:ext uri="{D42A27DB-BD31-4B8C-83A1-F6EECF244321}">
                <p14:modId xmlns:p14="http://schemas.microsoft.com/office/powerpoint/2010/main" val="1956714398"/>
              </p:ext>
            </p:extLst>
          </p:nvPr>
        </p:nvGraphicFramePr>
        <p:xfrm>
          <a:off x="2267744" y="4038600"/>
          <a:ext cx="4267200" cy="2819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1338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 smtClean="0">
                <a:latin typeface="Arial" pitchFamily="34" charset="0"/>
                <a:cs typeface="Arial" pitchFamily="34" charset="0"/>
              </a:rPr>
              <a:t>El Reaseguro y la Solvencia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Subtítulo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2494" y="692696"/>
                <a:ext cx="9144000" cy="6165304"/>
              </a:xfrm>
              <a:solidFill>
                <a:srgbClr val="99FF99"/>
              </a:solidFill>
            </p:spPr>
            <p:txBody>
              <a:bodyPr>
                <a:normAutofit/>
              </a:bodyPr>
              <a:lstStyle/>
              <a:p>
                <a:pPr algn="just"/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El reaseguro de Exceso de Pérdidas y el Margen de Solvencia</a:t>
                </a:r>
              </a:p>
              <a:p>
                <a:pPr algn="just"/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Construcción aproximada de </a:t>
                </a:r>
                <a:r>
                  <a:rPr lang="es-ES" sz="18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la Curva de Indiferencia</a:t>
                </a:r>
              </a:p>
              <a:p>
                <a:pPr algn="just"/>
                <a:endParaRPr lang="es-ES" sz="8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Si se aplica un reaseguro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con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una prioridad </a:t>
                </a:r>
                <a14:m>
                  <m:oMath xmlns:m="http://schemas.openxmlformats.org/officeDocument/2006/math">
                    <m:r>
                      <a:rPr lang="es-ES" sz="1800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𝑀</m:t>
                    </m:r>
                  </m:oMath>
                </a14:m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, la función de distribución acumulada de la </a:t>
                </a:r>
                <a:r>
                  <a:rPr lang="es-ES" sz="1800" b="1" i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cuantía de cada siniestro a cargo del asegurador directo </a:t>
                </a:r>
                <a14:m>
                  <m:oMath xmlns:m="http://schemas.openxmlformats.org/officeDocument/2006/math">
                    <m:r>
                      <a:rPr lang="es-ES" sz="1800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(0≤</m:t>
                    </m:r>
                    <m:r>
                      <a:rPr lang="es-ES" sz="1800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𝑋</m:t>
                    </m:r>
                    <m:r>
                      <a:rPr lang="es-ES" sz="1800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≤</m:t>
                    </m:r>
                    <m:r>
                      <a:rPr lang="es-ES" sz="1800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𝑀</m:t>
                    </m:r>
                    <m:r>
                      <a:rPr lang="es-ES" sz="1800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, se modifica de la siguiente manera.</a:t>
                </a:r>
              </a:p>
              <a:p>
                <a:pPr algn="just"/>
                <a:endParaRPr lang="es-ES" sz="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AR" sz="18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8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s-ES" sz="18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𝑋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AR" sz="18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8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s-ES" sz="1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   </m:t>
                                </m:r>
                                <m:r>
                                  <a:rPr lang="es-ES" sz="1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𝑠𝑖</m:t>
                                </m:r>
                                <m:r>
                                  <a:rPr lang="es-ES" sz="1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  </m:t>
                                </m:r>
                                <m:r>
                                  <a:rPr lang="es-ES" sz="1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s-ES" sz="1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&lt;</m:t>
                                </m:r>
                                <m:r>
                                  <a:rPr lang="es-ES" sz="1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𝑀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1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1   </m:t>
                                </m:r>
                                <m:r>
                                  <a:rPr lang="es-ES" sz="1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𝑠𝑖</m:t>
                                </m:r>
                                <m:r>
                                  <a:rPr lang="es-ES" sz="1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   </m:t>
                                </m:r>
                                <m:r>
                                  <a:rPr lang="es-ES" sz="1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s-ES" sz="1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≥</m:t>
                                </m:r>
                                <m:r>
                                  <a:rPr lang="es-ES" sz="1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𝑀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AR" sz="1800" dirty="0" smtClean="0"/>
              </a:p>
              <a:p>
                <a:pPr algn="just"/>
                <a:endParaRPr lang="es-AR" sz="180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begChr m:val="{"/>
                          <m:endChr m:val="}"/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≤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/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&gt;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2 Subtítul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2494" y="692696"/>
                <a:ext cx="9144000" cy="6165304"/>
              </a:xfrm>
              <a:blipFill rotWithShape="1">
                <a:blip r:embed="rId2"/>
                <a:stretch>
                  <a:fillRect l="-600" t="-495" r="-53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5 Gráfico"/>
          <p:cNvGraphicFramePr/>
          <p:nvPr>
            <p:extLst>
              <p:ext uri="{D42A27DB-BD31-4B8C-83A1-F6EECF244321}">
                <p14:modId xmlns:p14="http://schemas.microsoft.com/office/powerpoint/2010/main" val="229741146"/>
              </p:ext>
            </p:extLst>
          </p:nvPr>
        </p:nvGraphicFramePr>
        <p:xfrm>
          <a:off x="2555776" y="3789040"/>
          <a:ext cx="4162425" cy="2990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9" name="8 Conector recto"/>
          <p:cNvCxnSpPr/>
          <p:nvPr/>
        </p:nvCxnSpPr>
        <p:spPr>
          <a:xfrm>
            <a:off x="4211960" y="4437112"/>
            <a:ext cx="23762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 smtClean="0">
                <a:latin typeface="Arial" pitchFamily="34" charset="0"/>
                <a:cs typeface="Arial" pitchFamily="34" charset="0"/>
              </a:rPr>
              <a:t>El Reaseguro y la Solvencia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22494" y="692696"/>
            <a:ext cx="9144000" cy="6165304"/>
          </a:xfrm>
          <a:solidFill>
            <a:srgbClr val="99FF99"/>
          </a:solidFill>
        </p:spPr>
        <p:txBody>
          <a:bodyPr>
            <a:normAutofit/>
          </a:bodyPr>
          <a:lstStyle/>
          <a:p>
            <a:pPr algn="just"/>
            <a:r>
              <a:rPr lang="es-ES" sz="1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El reaseguro de Exceso de Pérdidas</a:t>
            </a:r>
          </a:p>
          <a:p>
            <a:pPr algn="just"/>
            <a:endParaRPr lang="es-ES" sz="8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 algn="just">
              <a:buFont typeface="Wingdings" pitchFamily="2" charset="2"/>
              <a:buChar char="Ø"/>
            </a:pPr>
            <a:r>
              <a:rPr lang="es-E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El reasegurador acepta pagar a la compañía cedente el monto de indemnización que exceda de un valor especificado, denominado </a:t>
            </a:r>
            <a:r>
              <a:rPr lang="es-ES" sz="1800" b="1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“Prioridad”</a:t>
            </a:r>
            <a:r>
              <a:rPr lang="es-E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algn="just"/>
            <a:endParaRPr lang="es-ES" sz="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742950" lvl="1" indent="-285750" algn="just">
              <a:buFont typeface="Wingdings" pitchFamily="2" charset="2"/>
              <a:buChar char="§"/>
            </a:pPr>
            <a:r>
              <a:rPr lang="es-E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Por cada siniestro, Exceso de Pérdida por Riesgo.</a:t>
            </a:r>
          </a:p>
          <a:p>
            <a:pPr marL="285750" indent="-285750" algn="just">
              <a:buFont typeface="Wingdings" pitchFamily="2" charset="2"/>
              <a:buChar char="§"/>
            </a:pPr>
            <a:endParaRPr lang="es-ES" sz="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742950" lvl="1" indent="-285750" algn="just">
              <a:buFont typeface="Wingdings" pitchFamily="2" charset="2"/>
              <a:buChar char="§"/>
            </a:pPr>
            <a:r>
              <a:rPr lang="es-E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Por varios siniestros provocados por un mismo acontecimiento, Exceso de Pérdida por Acontecimiento</a:t>
            </a:r>
            <a:r>
              <a:rPr lang="es-ES" sz="1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algn="just"/>
            <a:endParaRPr lang="es-ES" sz="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s-E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 protección sobre la intensidad, pero </a:t>
            </a:r>
            <a:r>
              <a:rPr lang="es-ES" sz="18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no sobre la frecuencia</a:t>
            </a:r>
            <a:r>
              <a:rPr lang="es-E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s-ES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931" y="3573016"/>
            <a:ext cx="5024201" cy="3231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181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 smtClean="0">
                <a:latin typeface="Arial" pitchFamily="34" charset="0"/>
                <a:cs typeface="Arial" pitchFamily="34" charset="0"/>
              </a:rPr>
              <a:t>El Reaseguro y la Solvencia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Subtítulo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0" y="692696"/>
                <a:ext cx="9166494" cy="6165304"/>
              </a:xfrm>
              <a:solidFill>
                <a:srgbClr val="99FF99"/>
              </a:solidFill>
            </p:spPr>
            <p:txBody>
              <a:bodyPr>
                <a:normAutofit/>
              </a:bodyPr>
              <a:lstStyle/>
              <a:p>
                <a:pPr algn="just"/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Construcción aproximada de la Curva de Indiferencia</a:t>
                </a:r>
              </a:p>
              <a:p>
                <a:pPr algn="just"/>
                <a:endParaRPr lang="es-ES" sz="8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Con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la aplicación del reaseguro,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la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función de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distribución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, pasa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a depender del valor de </a:t>
                </a:r>
                <a14:m>
                  <m:oMath xmlns:m="http://schemas.openxmlformats.org/officeDocument/2006/math">
                    <m:r>
                      <a:rPr lang="es-ES" sz="1800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𝑀</m:t>
                    </m:r>
                  </m:oMath>
                </a14:m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, y por lo tanto los momentos naturales también resultan dependientes de la prioridad </a:t>
                </a:r>
                <a14:m>
                  <m:oMath xmlns:m="http://schemas.openxmlformats.org/officeDocument/2006/math">
                    <m:r>
                      <a:rPr lang="es-ES" sz="1800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𝑀</m:t>
                    </m:r>
                  </m:oMath>
                </a14:m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</a:p>
              <a:p>
                <a:pPr algn="just"/>
                <a:endParaRPr lang="es-ES" sz="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sup>
                        <m:e>
                          <m:sSup>
                            <m:s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sup>
                          </m:s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sup>
                          </m:sSup>
                          <m:nary>
                            <m:naryPr>
                              <m:limLoc m:val="subSup"/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𝑀</m:t>
                              </m:r>
                            </m:sub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s-AR" sz="180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Diferentes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momentos </a:t>
                </a:r>
                <a14:m>
                  <m:oMath xmlns:m="http://schemas.openxmlformats.org/officeDocument/2006/math">
                    <m:r>
                      <a:rPr lang="es-ES" sz="180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  <m:r>
                          <a:rPr lang="es-ES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s-ES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𝑀</m:t>
                        </m:r>
                      </m:e>
                    </m:d>
                    <m:r>
                      <a:rPr lang="es-ES" sz="1800" b="0" i="0" smtClean="0">
                        <a:solidFill>
                          <a:schemeClr val="tx1"/>
                        </a:solidFill>
                        <a:latin typeface="Cambria Math"/>
                      </a:rPr>
                      <m:t>,</m:t>
                    </m:r>
                  </m:oMath>
                </a14:m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diferentes </a:t>
                </a:r>
                <a14:m>
                  <m:oMath xmlns:m="http://schemas.openxmlformats.org/officeDocument/2006/math">
                    <m:r>
                      <a:rPr lang="es-ES" sz="1800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𝐸</m:t>
                    </m:r>
                    <m:r>
                      <a:rPr lang="es-ES" sz="1800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(</m:t>
                    </m:r>
                    <m:r>
                      <a:rPr lang="es-ES" sz="1800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𝑋</m:t>
                    </m:r>
                    <m:r>
                      <a:rPr lang="es-ES" sz="1800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y </a:t>
                </a:r>
                <a14:m>
                  <m:oMath xmlns:m="http://schemas.openxmlformats.org/officeDocument/2006/math">
                    <m:r>
                      <a:rPr lang="es-ES" sz="1800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𝐷</m:t>
                    </m:r>
                    <m:r>
                      <a:rPr lang="es-ES" sz="1800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(</m:t>
                    </m:r>
                    <m:r>
                      <a:rPr lang="es-ES" sz="1800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𝑋</m:t>
                    </m:r>
                    <m:r>
                      <a:rPr lang="es-ES" sz="1800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,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también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sufrirán modificaciones los parámetros sobre </a:t>
                </a:r>
                <a14:m>
                  <m:oMath xmlns:m="http://schemas.openxmlformats.org/officeDocument/2006/math">
                    <m:r>
                      <a:rPr lang="es-ES" sz="1800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𝑌</m:t>
                    </m:r>
                  </m:oMath>
                </a14:m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,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dado que </a:t>
                </a:r>
                <a14:m>
                  <m:oMath xmlns:m="http://schemas.openxmlformats.org/officeDocument/2006/math">
                    <m:r>
                      <a:rPr lang="es-ES" sz="1800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𝑌</m:t>
                    </m:r>
                    <m:r>
                      <a:rPr lang="es-ES" sz="1800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s-ES" sz="1800" i="1" dirty="0" smtClean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s-ES" sz="1800" b="0" i="1" dirty="0" smtClean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𝑖</m:t>
                        </m:r>
                        <m:r>
                          <a:rPr lang="es-ES" sz="1800" b="0" i="1" dirty="0" smtClean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=1</m:t>
                        </m:r>
                      </m:sub>
                      <m:sup>
                        <m:r>
                          <a:rPr lang="es-ES" sz="1800" b="0" i="1" dirty="0" smtClean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s-ES" sz="1800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s-ES" sz="1800" b="0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  <a:cs typeface="Arial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ES" sz="1800" b="0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  <a:cs typeface="Arial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. Y en consecuencia modifica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𝑀</m:t>
                        </m:r>
                      </m:e>
                    </m:d>
                    <m:r>
                      <a:rPr lang="es-ES" sz="1800" b="0" i="0" smtClean="0">
                        <a:solidFill>
                          <a:schemeClr val="tx1"/>
                        </a:solidFill>
                        <a:latin typeface="Cambria Math"/>
                      </a:rPr>
                      <m:t>.</m:t>
                    </m:r>
                  </m:oMath>
                </a14:m>
                <a:endParaRPr lang="es-ES" sz="1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i="1" dirty="0" smtClean="0">
                  <a:solidFill>
                    <a:schemeClr val="tx1"/>
                  </a:solidFill>
                  <a:latin typeface="Cambria Math"/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La probabilidad de insolvencia</a:t>
                </a:r>
                <a:r>
                  <a:rPr lang="es-ES" sz="1800" i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  <a:endParaRPr lang="es-ES" sz="1800" i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000" i="1" dirty="0" smtClean="0">
                  <a:solidFill>
                    <a:schemeClr val="tx1"/>
                  </a:solidFill>
                  <a:latin typeface="Cambria Math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begChr m:val="{"/>
                          <m:endChr m:val="}"/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𝑌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&gt;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s-ES" sz="1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𝑈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s-ES" sz="1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𝑈</m:t>
                          </m:r>
                        </m:sub>
                        <m: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∞</m:t>
                          </m:r>
                        </m:sup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ES" sz="1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𝑀</m:t>
                              </m:r>
                            </m:e>
                          </m:d>
                        </m:e>
                      </m:nary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=0,003</m:t>
                      </m:r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10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Para cada nivel </a:t>
                </a:r>
                <a14:m>
                  <m:oMath xmlns:m="http://schemas.openxmlformats.org/officeDocument/2006/math"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𝑀</m:t>
                    </m:r>
                  </m:oMath>
                </a14:m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, se obtendrá una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s-ES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s-ES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es-ES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s-ES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𝑀</m:t>
                        </m:r>
                      </m:e>
                    </m:d>
                  </m:oMath>
                </a14:m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con parámetros diferentes, y por consiguiente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es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necesario distintos valores del límite de integración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𝑃</m:t>
                        </m:r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𝑈</m:t>
                        </m:r>
                      </m:e>
                    </m:d>
                  </m:oMath>
                </a14:m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, y en consecuencia distintos valores de </a:t>
                </a:r>
                <a14:m>
                  <m:oMath xmlns:m="http://schemas.openxmlformats.org/officeDocument/2006/math"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𝑈</m:t>
                    </m:r>
                  </m:oMath>
                </a14:m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que garanticen la probabilidad de ruina del 0,3%.</a:t>
                </a:r>
                <a:endParaRPr lang="es-AR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 </a:t>
                </a:r>
                <a:endParaRPr lang="es-AR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2 Subtítul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0" y="692696"/>
                <a:ext cx="9166494" cy="6165304"/>
              </a:xfrm>
              <a:blipFill rotWithShape="1">
                <a:blip r:embed="rId2"/>
                <a:stretch>
                  <a:fillRect l="-532" t="-495" r="-46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49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 smtClean="0">
                <a:latin typeface="Arial" pitchFamily="34" charset="0"/>
                <a:cs typeface="Arial" pitchFamily="34" charset="0"/>
              </a:rPr>
              <a:t>Capítulo V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9144000" cy="6165304"/>
          </a:xfrm>
          <a:solidFill>
            <a:srgbClr val="99FF99"/>
          </a:solidFill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E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SOLVENCIA DE LAS ASEGURADORAS</a:t>
            </a:r>
            <a:endParaRPr lang="es-ES" sz="2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250000"/>
              </a:lnSpc>
            </a:pPr>
            <a:r>
              <a:rPr lang="es-ES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Sección 1: </a:t>
            </a:r>
            <a:r>
              <a:rPr lang="es-ES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Introducción a la Solvencia </a:t>
            </a:r>
            <a:r>
              <a:rPr lang="es-ES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 </a:t>
            </a:r>
            <a:r>
              <a:rPr lang="es-ES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las Aseguradoras</a:t>
            </a:r>
            <a:endParaRPr lang="es-ES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250000"/>
              </a:lnSpc>
            </a:pPr>
            <a:r>
              <a:rPr lang="es-ES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Sección 2: El reaseguro y la Solvencia</a:t>
            </a:r>
          </a:p>
          <a:p>
            <a:pPr algn="just">
              <a:lnSpc>
                <a:spcPct val="250000"/>
              </a:lnSpc>
            </a:pPr>
            <a:r>
              <a:rPr lang="es-ES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Sección 3: La Solvencia en períodos plurianuales</a:t>
            </a:r>
            <a:endParaRPr lang="es-ES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AR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14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>
                <a:latin typeface="Arial" pitchFamily="34" charset="0"/>
                <a:cs typeface="Arial" pitchFamily="34" charset="0"/>
              </a:rPr>
              <a:t>Distribución de la Frecuencia </a:t>
            </a:r>
            <a:r>
              <a:rPr lang="es-ES" sz="2800" dirty="0" smtClean="0">
                <a:latin typeface="Arial" pitchFamily="34" charset="0"/>
                <a:cs typeface="Arial" pitchFamily="34" charset="0"/>
              </a:rPr>
              <a:t>Siniestral - BN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Subtítulo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0" y="692696"/>
                <a:ext cx="9144000" cy="6165304"/>
              </a:xfrm>
              <a:solidFill>
                <a:srgbClr val="99FF99"/>
              </a:solidFill>
            </p:spPr>
            <p:txBody>
              <a:bodyPr>
                <a:normAutofit lnSpcReduction="10000"/>
              </a:bodyPr>
              <a:lstStyle/>
              <a:p>
                <a:pPr algn="just"/>
                <a:r>
                  <a:rPr lang="es-ES" sz="24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Distribución Binomial Negativa:</a:t>
                </a:r>
              </a:p>
              <a:p>
                <a:pPr marL="800100" lvl="1" indent="-342900" algn="just">
                  <a:buFont typeface="Wingdings" pitchFamily="2" charset="2"/>
                  <a:buChar char="Ø"/>
                </a:pP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Como límite de la Distribución Polya-Eggenberger.</a:t>
                </a:r>
              </a:p>
              <a:p>
                <a:pPr lvl="2" algn="just"/>
                <a:r>
                  <a:rPr lang="es-ES" sz="16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Esquema de contagio. No hay independencia entre valores del número de siniestros. La Función de Polya</a:t>
                </a:r>
                <a:r>
                  <a:rPr lang="es-ES" sz="16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s-ES" sz="16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a partir de la </a:t>
                </a:r>
                <a:r>
                  <a:rPr lang="es-AR" sz="1600" i="1" dirty="0" smtClean="0">
                    <a:solidFill>
                      <a:schemeClr val="tx1"/>
                    </a:solidFill>
                  </a:rPr>
                  <a:t>“</a:t>
                </a:r>
                <a:r>
                  <a:rPr lang="es-ES" sz="1600" i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Urna de Polya</a:t>
                </a:r>
                <a:r>
                  <a:rPr lang="es-AR" sz="1600" i="1" dirty="0" smtClean="0">
                    <a:solidFill>
                      <a:schemeClr val="tx1"/>
                    </a:solidFill>
                  </a:rPr>
                  <a:t>”.</a:t>
                </a:r>
                <a:endParaRPr lang="es-ES" sz="1600" i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lvl="2" algn="just"/>
                <a:endParaRPr lang="es-ES" sz="11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lvl="2" algn="just"/>
                <a14:m>
                  <m:oMath xmlns:m="http://schemas.openxmlformats.org/officeDocument/2006/math">
                    <m:sSub>
                      <m:sSubPr>
                        <m:ctrlPr>
                          <a:rPr lang="es-AR" sz="1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AR" sz="16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s-AR" sz="16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s-AR" sz="1600" b="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s-AR" sz="1600" b="0" i="1">
                        <a:solidFill>
                          <a:schemeClr val="tx1"/>
                        </a:solidFill>
                        <a:latin typeface="Cambria Math"/>
                      </a:rPr>
                      <m:t>𝑐𝑎𝑛𝑡𝑖𝑑𝑎𝑑</m:t>
                    </m:r>
                    <m:r>
                      <a:rPr lang="es-AR" sz="1600" b="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s-AR" sz="1600" b="0" i="1">
                        <a:solidFill>
                          <a:schemeClr val="tx1"/>
                        </a:solidFill>
                        <a:latin typeface="Cambria Math"/>
                      </a:rPr>
                      <m:t>𝑏𝑜𝑙𝑖𝑙𝑙𝑎𝑠</m:t>
                    </m:r>
                    <m:r>
                      <a:rPr lang="es-AR" sz="1600" b="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s-AR" sz="1600" b="0" i="1">
                        <a:solidFill>
                          <a:schemeClr val="tx1"/>
                        </a:solidFill>
                        <a:latin typeface="Cambria Math"/>
                      </a:rPr>
                      <m:t>𝑏𝑙𝑎𝑛𝑐𝑎𝑠</m:t>
                    </m:r>
                    <m:r>
                      <a:rPr lang="es-ES" sz="1600" b="0" i="1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s-ES" sz="1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s-AR" sz="16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𝐴</m:t>
                        </m:r>
                      </m:e>
                    </m:d>
                    <m:r>
                      <a:rPr lang="es-ES" sz="1600" b="0" i="1" smtClean="0">
                        <a:solidFill>
                          <a:schemeClr val="tx1"/>
                        </a:solidFill>
                        <a:latin typeface="Cambria Math"/>
                      </a:rPr>
                      <m:t>  </m:t>
                    </m:r>
                    <m:sSub>
                      <m:sSubPr>
                        <m:ctrlPr>
                          <a:rPr lang="es-AR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AR" sz="16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s-AR" sz="16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s-AR" sz="1600" b="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s-AR" sz="1600" b="0" i="1">
                        <a:solidFill>
                          <a:schemeClr val="tx1"/>
                        </a:solidFill>
                        <a:latin typeface="Cambria Math"/>
                      </a:rPr>
                      <m:t>𝑐𝑎𝑛𝑡𝑖𝑑𝑎𝑑</m:t>
                    </m:r>
                    <m:r>
                      <a:rPr lang="es-AR" sz="1600" b="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s-AR" sz="1600" b="0" i="1">
                        <a:solidFill>
                          <a:schemeClr val="tx1"/>
                        </a:solidFill>
                        <a:latin typeface="Cambria Math"/>
                      </a:rPr>
                      <m:t>𝑏𝑜𝑙𝑖𝑙𝑙𝑎𝑠</m:t>
                    </m:r>
                    <m:r>
                      <a:rPr lang="es-AR" sz="1600" b="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s-AR" sz="1600" b="0" i="1">
                        <a:solidFill>
                          <a:schemeClr val="tx1"/>
                        </a:solidFill>
                        <a:latin typeface="Cambria Math"/>
                      </a:rPr>
                      <m:t>𝑏𝑙𝑎𝑛𝑐𝑎𝑠</m:t>
                    </m:r>
                    <m:r>
                      <a:rPr lang="es-ES" sz="1600" b="0" i="1" smtClean="0">
                        <a:solidFill>
                          <a:schemeClr val="tx1"/>
                        </a:solidFill>
                        <a:latin typeface="Cambria Math"/>
                      </a:rPr>
                      <m:t> (</m:t>
                    </m:r>
                    <m:acc>
                      <m:accPr>
                        <m:chr m:val="̅"/>
                        <m:ctrlPr>
                          <a:rPr lang="es-AR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s-AR" sz="16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𝐴</m:t>
                        </m:r>
                      </m:e>
                    </m:acc>
                  </m:oMath>
                </a14:m>
                <a:r>
                  <a:rPr lang="es-ES" sz="16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)</a:t>
                </a:r>
              </a:p>
              <a:p>
                <a:pPr lvl="2" algn="just"/>
                <a:endParaRPr lang="es-ES" sz="11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lvl="2" algn="just"/>
                <a:r>
                  <a:rPr lang="es-AR" sz="16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Probabilidad de que en </a:t>
                </a:r>
                <a14:m>
                  <m:oMath xmlns:m="http://schemas.openxmlformats.org/officeDocument/2006/math">
                    <m:r>
                      <a:rPr lang="es-AR" sz="1600" i="1">
                        <a:solidFill>
                          <a:schemeClr val="tx1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lang="es-AR" sz="16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repeticiones del experimento </a:t>
                </a:r>
                <a:r>
                  <a:rPr lang="es-AR" sz="16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se </a:t>
                </a:r>
                <a:r>
                  <a:rPr lang="es-AR" sz="16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obtengan </a:t>
                </a:r>
                <a14:m>
                  <m:oMath xmlns:m="http://schemas.openxmlformats.org/officeDocument/2006/math">
                    <m:r>
                      <a:rPr lang="es-AR" sz="1600" i="1">
                        <a:solidFill>
                          <a:schemeClr val="tx1"/>
                        </a:solidFill>
                        <a:latin typeface="Cambria Math"/>
                      </a:rPr>
                      <m:t>𝑋</m:t>
                    </m:r>
                  </m:oMath>
                </a14:m>
                <a:r>
                  <a:rPr lang="es-AR" sz="16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bolillas blancas y </a:t>
                </a:r>
                <a14:m>
                  <m:oMath xmlns:m="http://schemas.openxmlformats.org/officeDocument/2006/math">
                    <m:r>
                      <a:rPr lang="es-AR" sz="1600" i="1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s-AR" sz="1600" i="1">
                        <a:solidFill>
                          <a:schemeClr val="tx1"/>
                        </a:solidFill>
                        <a:latin typeface="Cambria Math"/>
                      </a:rPr>
                      <m:t>𝑛</m:t>
                    </m:r>
                    <m:r>
                      <a:rPr lang="es-AR" sz="1600" i="1">
                        <a:solidFill>
                          <a:schemeClr val="tx1"/>
                        </a:solidFill>
                        <a:latin typeface="Cambria Math"/>
                      </a:rPr>
                      <m:t>−</m:t>
                    </m:r>
                    <m:r>
                      <a:rPr lang="es-AR" sz="1600" i="1">
                        <a:solidFill>
                          <a:schemeClr val="tx1"/>
                        </a:solidFill>
                        <a:latin typeface="Cambria Math"/>
                      </a:rPr>
                      <m:t>𝑋</m:t>
                    </m:r>
                    <m:r>
                      <a:rPr lang="es-AR" sz="1600" i="1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s-AR" sz="16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bolillas </a:t>
                </a:r>
                <a:r>
                  <a:rPr lang="es-AR" sz="16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negras, con contagio </a:t>
                </a:r>
                <a14:m>
                  <m:oMath xmlns:m="http://schemas.openxmlformats.org/officeDocument/2006/math">
                    <m:r>
                      <a:rPr lang="es-AR" sz="1600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𝐶</m:t>
                    </m:r>
                  </m:oMath>
                </a14:m>
                <a:r>
                  <a:rPr lang="es-AR" sz="16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  <a:endParaRPr lang="es-ES" sz="16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1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s-AR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AR" sz="16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s-AR" sz="1600" b="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s-AR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AR" sz="16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s-AR" sz="1600" b="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s-AR" sz="1600" b="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𝑋</m:t>
                                </m:r>
                              </m:e>
                            </m:mr>
                          </m:m>
                        </m:e>
                      </m:d>
                      <m:r>
                        <a:rPr lang="es-AR" sz="1600" b="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f>
                        <m:fPr>
                          <m:ctrlPr>
                            <a:rPr lang="es-AR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∏"/>
                              <m:limLoc m:val="subSup"/>
                              <m:ctrlPr>
                                <a:rPr lang="es-AR" sz="16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s-AR" sz="16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s-AR" sz="16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s-AR" sz="16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  <m:r>
                                <a:rPr lang="es-AR" sz="16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s-AR" sz="16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AR" sz="16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AR" sz="1600" b="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s-AR" sz="1600" b="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s-AR" sz="16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s-AR" sz="16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s-AR" sz="16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∙</m:t>
                                  </m:r>
                                  <m:r>
                                    <a:rPr lang="es-AR" sz="16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</m:d>
                            </m:e>
                          </m:nary>
                          <m:r>
                            <a:rPr lang="es-AR" sz="16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nary>
                            <m:naryPr>
                              <m:chr m:val="∏"/>
                              <m:limLoc m:val="undOvr"/>
                              <m:ctrlPr>
                                <a:rPr lang="es-AR" sz="16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s-AR" sz="16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s-AR" sz="16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s-AR" sz="16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𝑛</m:t>
                              </m:r>
                              <m:r>
                                <a:rPr lang="es-AR" sz="16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s-AR" sz="16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  <m:r>
                                <a:rPr lang="es-AR" sz="16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s-AR" sz="16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AR" sz="16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AR" sz="1600" b="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s-AR" sz="1600" b="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s-AR" sz="16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s-AR" sz="16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s-AR" sz="16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∙</m:t>
                                  </m:r>
                                  <m:r>
                                    <a:rPr lang="es-AR" sz="16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∏"/>
                              <m:limLoc m:val="undOvr"/>
                              <m:ctrlPr>
                                <a:rPr lang="es-AR" sz="16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s-AR" sz="16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𝐼</m:t>
                              </m:r>
                              <m:r>
                                <a:rPr lang="es-AR" sz="16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s-AR" sz="16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𝑛</m:t>
                              </m:r>
                              <m:r>
                                <a:rPr lang="es-AR" sz="16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s-AR" sz="16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s-AR" sz="16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𝑁</m:t>
                                  </m:r>
                                  <m:r>
                                    <a:rPr lang="es-AR" sz="16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s-AR" sz="16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s-AR" sz="16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∙</m:t>
                                  </m:r>
                                  <m:r>
                                    <a:rPr lang="es-AR" sz="16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</m:d>
                            </m:e>
                          </m:nary>
                        </m:den>
                      </m:f>
                      <m:r>
                        <a:rPr lang="es-AR" sz="1600" b="0" i="1">
                          <a:solidFill>
                            <a:schemeClr val="tx1"/>
                          </a:solidFill>
                          <a:latin typeface="Cambria Math"/>
                        </a:rPr>
                        <m:t>          </m:t>
                      </m:r>
                      <m:r>
                        <a:rPr lang="es-AR" sz="1600" b="0" i="1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  <m:r>
                        <a:rPr lang="es-AR" sz="1600" b="0" i="1">
                          <a:solidFill>
                            <a:schemeClr val="tx1"/>
                          </a:solidFill>
                          <a:latin typeface="Cambria Math"/>
                        </a:rPr>
                        <m:t>=0, 1, 2, .  .  .,</m:t>
                      </m:r>
                      <m:r>
                        <a:rPr lang="es-AR" sz="1600" b="0" i="1">
                          <a:solidFill>
                            <a:schemeClr val="tx1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s-ES" sz="16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1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lvl="2" algn="just"/>
                <a:r>
                  <a:rPr lang="es-ES" sz="16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Haciendo:  </a:t>
                </a:r>
                <a14:m>
                  <m:oMath xmlns:m="http://schemas.openxmlformats.org/officeDocument/2006/math">
                    <m:r>
                      <a:rPr lang="es-AR" sz="1600" i="1" smtClean="0">
                        <a:solidFill>
                          <a:schemeClr val="tx1"/>
                        </a:solidFill>
                        <a:latin typeface="Cambria Math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es-AR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s-AR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𝐴</m:t>
                        </m:r>
                      </m:e>
                    </m:d>
                    <m:r>
                      <a:rPr lang="es-AR" sz="16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AR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AR" sz="16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AR" sz="16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s-AR" sz="16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s-AR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den>
                    </m:f>
                    <m:r>
                      <a:rPr lang="es-AR" sz="1600" i="1">
                        <a:solidFill>
                          <a:schemeClr val="tx1"/>
                        </a:solidFill>
                        <a:latin typeface="Cambria Math"/>
                      </a:rPr>
                      <m:t>→0</m:t>
                    </m:r>
                    <m:r>
                      <a:rPr lang="es-ES" sz="1600" b="0" i="1" smtClean="0">
                        <a:solidFill>
                          <a:schemeClr val="tx1"/>
                        </a:solidFill>
                        <a:latin typeface="Cambria Math"/>
                      </a:rPr>
                      <m:t>                 </m:t>
                    </m:r>
                    <m:r>
                      <a:rPr lang="es-AR" sz="1600" i="1" smtClean="0">
                        <a:solidFill>
                          <a:schemeClr val="tx1"/>
                        </a:solidFill>
                        <a:latin typeface="Cambria Math"/>
                      </a:rPr>
                      <m:t>𝐶</m:t>
                    </m:r>
                    <m:r>
                      <a:rPr lang="es-AR" sz="1600" i="1" smtClean="0">
                        <a:solidFill>
                          <a:schemeClr val="tx1"/>
                        </a:solidFill>
                        <a:latin typeface="Cambria Math"/>
                      </a:rPr>
                      <m:t>→0   ⇒   </m:t>
                    </m:r>
                    <m:r>
                      <a:rPr lang="es-AR" sz="1600" i="1" smtClean="0">
                        <a:solidFill>
                          <a:schemeClr val="tx1"/>
                        </a:solidFill>
                        <a:latin typeface="Cambria Math"/>
                      </a:rPr>
                      <m:t>𝛿</m:t>
                    </m:r>
                    <m:r>
                      <a:rPr lang="es-AR" sz="160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AR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AR" sz="16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AR" sz="16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s-AR" sz="16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s-AR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den>
                    </m:f>
                    <m:r>
                      <a:rPr lang="es-AR" sz="1600" i="1">
                        <a:solidFill>
                          <a:schemeClr val="tx1"/>
                        </a:solidFill>
                        <a:latin typeface="Cambria Math"/>
                      </a:rPr>
                      <m:t>→∞</m:t>
                    </m:r>
                  </m:oMath>
                </a14:m>
                <a:r>
                  <a:rPr lang="es-AR" sz="1600" dirty="0" smtClean="0">
                    <a:solidFill>
                      <a:schemeClr val="tx1"/>
                    </a:solidFill>
                  </a:rPr>
                  <a:t>                  </a:t>
                </a:r>
                <a14:m>
                  <m:oMath xmlns:m="http://schemas.openxmlformats.org/officeDocument/2006/math">
                    <m:r>
                      <a:rPr lang="es-AR" sz="1600" i="1">
                        <a:solidFill>
                          <a:schemeClr val="tx1"/>
                        </a:solidFill>
                        <a:latin typeface="Cambria Math"/>
                      </a:rPr>
                      <m:t>𝑛</m:t>
                    </m:r>
                    <m:r>
                      <a:rPr lang="es-AR" sz="1600" i="1">
                        <a:solidFill>
                          <a:schemeClr val="tx1"/>
                        </a:solidFill>
                        <a:latin typeface="Cambria Math"/>
                      </a:rPr>
                      <m:t>→∞</m:t>
                    </m:r>
                  </m:oMath>
                </a14:m>
                <a:endParaRPr lang="es-AR" sz="1600" dirty="0">
                  <a:solidFill>
                    <a:schemeClr val="tx1"/>
                  </a:solidFill>
                </a:endParaRPr>
              </a:p>
              <a:p>
                <a:pPr lvl="2" algn="just"/>
                <a:endParaRPr lang="es-ES" sz="11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lvl="2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s-AR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AR" sz="16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s-AR" sz="1600" b="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s-AR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AR" sz="16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s-AR" sz="1600" b="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𝑋</m:t>
                                </m:r>
                                <m:r>
                                  <a:rPr lang="es-AR" sz="1600" b="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s-AR" sz="1600" b="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𝛿</m:t>
                                </m:r>
                                <m:r>
                                  <a:rPr lang="es-AR" sz="1600" b="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s-AR" sz="1600" b="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𝑋</m:t>
                                </m:r>
                              </m:e>
                            </m:mr>
                          </m:m>
                        </m:e>
                      </m:d>
                      <m:r>
                        <a:rPr lang="es-AR" sz="1600" b="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sSup>
                        <m:sSupPr>
                          <m:ctrlPr>
                            <a:rPr lang="es-AR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AR" sz="16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AR" sz="16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s-AR" sz="16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𝛿</m:t>
                                  </m:r>
                                </m:num>
                                <m:den>
                                  <m:r>
                                    <a:rPr lang="es-AR" sz="16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𝜆</m:t>
                                  </m:r>
                                  <m:r>
                                    <a:rPr lang="es-AR" sz="16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s-AR" sz="16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𝛿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s-AR" sz="16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𝛿</m:t>
                          </m:r>
                        </m:sup>
                      </m:sSup>
                      <m:r>
                        <a:rPr lang="es-AR" sz="1600" b="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sSup>
                        <m:sSupPr>
                          <m:ctrlPr>
                            <a:rPr lang="es-AR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AR" sz="16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AR" sz="16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s-AR" sz="16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s-AR" sz="16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𝜆</m:t>
                                  </m:r>
                                  <m:r>
                                    <a:rPr lang="es-AR" sz="16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s-AR" sz="16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𝛿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s-AR" sz="16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sup>
                      </m:sSup>
                      <m:r>
                        <a:rPr lang="es-AR" sz="1600" b="0" i="1">
                          <a:solidFill>
                            <a:schemeClr val="tx1"/>
                          </a:solidFill>
                          <a:latin typeface="Cambria Math"/>
                        </a:rPr>
                        <m:t>          </m:t>
                      </m:r>
                      <m:r>
                        <a:rPr lang="es-AR" sz="1600" b="0" i="1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  <m:r>
                        <a:rPr lang="es-AR" sz="1600" b="0" i="1">
                          <a:solidFill>
                            <a:schemeClr val="tx1"/>
                          </a:solidFill>
                          <a:latin typeface="Cambria Math"/>
                        </a:rPr>
                        <m:t>=0, 1, 2,  .  .  .  .  .</m:t>
                      </m:r>
                    </m:oMath>
                  </m:oMathPara>
                </a14:m>
                <a:endParaRPr lang="es-AR" sz="1600" i="1" dirty="0">
                  <a:solidFill>
                    <a:schemeClr val="tx1"/>
                  </a:solidFill>
                </a:endParaRPr>
              </a:p>
              <a:p>
                <a:pPr lvl="2" algn="just"/>
                <a:r>
                  <a:rPr lang="es-ES" sz="16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Reemplazando: </a:t>
                </a:r>
                <a14:m>
                  <m:oMath xmlns:m="http://schemas.openxmlformats.org/officeDocument/2006/math">
                    <m:r>
                      <a:rPr lang="es-ES" sz="1600" b="0" i="1" smtClean="0">
                        <a:solidFill>
                          <a:schemeClr val="tx1"/>
                        </a:solidFill>
                        <a:latin typeface="Cambria Math"/>
                      </a:rPr>
                      <m:t>𝑁</m:t>
                    </m:r>
                    <m:r>
                      <a:rPr lang="es-AR" sz="16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s-AR" sz="1600" i="1" smtClean="0">
                        <a:solidFill>
                          <a:schemeClr val="tx1"/>
                        </a:solidFill>
                        <a:latin typeface="Cambria Math"/>
                      </a:rPr>
                      <m:t>𝑋</m:t>
                    </m:r>
                    <m:r>
                      <a:rPr lang="es-AR" sz="1600" i="1" smtClean="0">
                        <a:solidFill>
                          <a:schemeClr val="tx1"/>
                        </a:solidFill>
                        <a:latin typeface="Cambria Math"/>
                      </a:rPr>
                      <m:t>         </m:t>
                    </m:r>
                    <m:r>
                      <a:rPr lang="es-AR" sz="1600" i="1" smtClean="0">
                        <a:solidFill>
                          <a:schemeClr val="tx1"/>
                        </a:solidFill>
                        <a:latin typeface="Cambria Math"/>
                      </a:rPr>
                      <m:t>𝑝</m:t>
                    </m:r>
                    <m:r>
                      <a:rPr lang="es-AR" sz="160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AR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s-AR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𝛿</m:t>
                        </m:r>
                      </m:num>
                      <m:den>
                        <m:r>
                          <a:rPr lang="es-AR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𝜆</m:t>
                        </m:r>
                        <m:r>
                          <a:rPr lang="es-AR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s-AR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𝛿</m:t>
                        </m:r>
                      </m:den>
                    </m:f>
                    <m:r>
                      <a:rPr lang="es-AR" sz="1600" i="1">
                        <a:solidFill>
                          <a:schemeClr val="tx1"/>
                        </a:solidFill>
                        <a:latin typeface="Cambria Math"/>
                      </a:rPr>
                      <m:t>         </m:t>
                    </m:r>
                    <m:r>
                      <a:rPr lang="es-AR" sz="1600" i="1">
                        <a:solidFill>
                          <a:schemeClr val="tx1"/>
                        </a:solidFill>
                        <a:latin typeface="Cambria Math"/>
                      </a:rPr>
                      <m:t>𝑞</m:t>
                    </m:r>
                    <m:r>
                      <a:rPr lang="es-AR" sz="16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AR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s-AR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𝜆</m:t>
                        </m:r>
                      </m:num>
                      <m:den>
                        <m:r>
                          <a:rPr lang="es-AR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𝜆</m:t>
                        </m:r>
                        <m:r>
                          <a:rPr lang="es-AR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s-AR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𝛿</m:t>
                        </m:r>
                      </m:den>
                    </m:f>
                    <m:r>
                      <a:rPr lang="es-AR" sz="1600" i="1">
                        <a:solidFill>
                          <a:schemeClr val="tx1"/>
                        </a:solidFill>
                        <a:latin typeface="Cambria Math"/>
                      </a:rPr>
                      <m:t>         </m:t>
                    </m:r>
                    <m:r>
                      <a:rPr lang="es-AR" sz="1600" i="1">
                        <a:solidFill>
                          <a:schemeClr val="tx1"/>
                        </a:solidFill>
                        <a:latin typeface="Cambria Math"/>
                      </a:rPr>
                      <m:t>𝑝</m:t>
                    </m:r>
                    <m:r>
                      <a:rPr lang="es-AR" sz="1600" i="1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r>
                      <a:rPr lang="es-AR" sz="1600" i="1">
                        <a:solidFill>
                          <a:schemeClr val="tx1"/>
                        </a:solidFill>
                        <a:latin typeface="Cambria Math"/>
                      </a:rPr>
                      <m:t>𝑞</m:t>
                    </m:r>
                    <m:r>
                      <a:rPr lang="es-AR" sz="1600" i="1">
                        <a:solidFill>
                          <a:schemeClr val="tx1"/>
                        </a:solidFill>
                        <a:latin typeface="Cambria Math"/>
                      </a:rPr>
                      <m:t>=1</m:t>
                    </m:r>
                  </m:oMath>
                </a14:m>
                <a:endParaRPr lang="es-ES" sz="1600" i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lvl="2" algn="just"/>
                <a:endParaRPr lang="es-ES" sz="1100" i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lvl="2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s-A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AR" sz="16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</m:d>
                      <m:r>
                        <a:rPr lang="es-AR" sz="1600" b="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s-AR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AR" sz="16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s-AR" sz="1600" b="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s-AR" sz="1600" b="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s-AR" sz="1600" b="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𝛿</m:t>
                                </m:r>
                                <m:r>
                                  <a:rPr lang="es-AR" sz="1600" b="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s-AR" sz="1600" b="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</m:e>
                            </m:mr>
                          </m:m>
                        </m:e>
                      </m:d>
                      <m:r>
                        <a:rPr lang="es-AR" sz="1600" b="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sSup>
                        <m:sSupPr>
                          <m:ctrlPr>
                            <a:rPr lang="es-AR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s-AR" sz="16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𝑝</m:t>
                          </m:r>
                        </m:e>
                        <m:sup>
                          <m:r>
                            <a:rPr lang="es-AR" sz="16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𝛿</m:t>
                          </m:r>
                        </m:sup>
                      </m:sSup>
                      <m:r>
                        <a:rPr lang="es-AR" sz="1600" b="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sSup>
                        <m:sSupPr>
                          <m:ctrlPr>
                            <a:rPr lang="es-AR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s-AR" sz="16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𝑞</m:t>
                          </m:r>
                        </m:e>
                        <m:sup>
                          <m:r>
                            <a:rPr lang="es-AR" sz="16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sup>
                      </m:sSup>
                      <m:r>
                        <a:rPr lang="es-AR" sz="1600" b="0" i="1">
                          <a:solidFill>
                            <a:schemeClr val="tx1"/>
                          </a:solidFill>
                          <a:latin typeface="Cambria Math"/>
                        </a:rPr>
                        <m:t>          </m:t>
                      </m:r>
                      <m:r>
                        <a:rPr lang="es-AR" sz="1600" b="0" i="1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  <m:r>
                        <a:rPr lang="es-AR" sz="1600" b="0" i="1">
                          <a:solidFill>
                            <a:schemeClr val="tx1"/>
                          </a:solidFill>
                          <a:latin typeface="Cambria Math"/>
                        </a:rPr>
                        <m:t>=0, 1, 2,  .  .  .  .  .</m:t>
                      </m:r>
                    </m:oMath>
                  </m:oMathPara>
                </a14:m>
                <a:endParaRPr lang="es-ES" sz="1600" i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s-AR" sz="1600" b="0" i="1" smtClean="0">
                        <a:solidFill>
                          <a:schemeClr val="tx1"/>
                        </a:solidFill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s-AR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s-AR" sz="16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</m:d>
                    <m:r>
                      <a:rPr lang="es-AR" sz="1600" b="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s-AR" sz="1600" b="0" i="1">
                        <a:solidFill>
                          <a:schemeClr val="tx1"/>
                        </a:solidFill>
                        <a:latin typeface="Cambria Math"/>
                      </a:rPr>
                      <m:t>𝜆</m:t>
                    </m:r>
                  </m:oMath>
                </a14:m>
                <a:r>
                  <a:rPr lang="es-AR" sz="1600" dirty="0">
                    <a:solidFill>
                      <a:schemeClr val="tx1"/>
                    </a:solidFill>
                  </a:rPr>
                  <a:t> </a:t>
                </a:r>
                <a:r>
                  <a:rPr lang="es-AR" sz="1600" dirty="0" smtClean="0">
                    <a:solidFill>
                      <a:schemeClr val="tx1"/>
                    </a:solidFill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s-AR" sz="1600" b="0" i="1">
                        <a:solidFill>
                          <a:schemeClr val="tx1"/>
                        </a:solidFill>
                        <a:latin typeface="Cambria Math"/>
                      </a:rPr>
                      <m:t>𝑉</m:t>
                    </m:r>
                    <m:d>
                      <m:dPr>
                        <m:ctrlPr>
                          <a:rPr lang="es-AR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s-AR" sz="16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</m:d>
                    <m:r>
                      <a:rPr lang="es-AR" sz="1600" b="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s-AR" sz="1600" b="0" i="1">
                        <a:solidFill>
                          <a:schemeClr val="tx1"/>
                        </a:solidFill>
                        <a:latin typeface="Cambria Math"/>
                      </a:rPr>
                      <m:t>𝜆</m:t>
                    </m:r>
                    <m:r>
                      <a:rPr lang="es-AR" sz="1600" b="0" i="1">
                        <a:solidFill>
                          <a:schemeClr val="tx1"/>
                        </a:solidFill>
                        <a:latin typeface="Cambria Math"/>
                      </a:rPr>
                      <m:t>∙</m:t>
                    </m:r>
                    <m:d>
                      <m:dPr>
                        <m:ctrlPr>
                          <a:rPr lang="es-AR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s-AR" sz="16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1+</m:t>
                        </m:r>
                        <m:f>
                          <m:fPr>
                            <m:ctrlPr>
                              <a:rPr lang="es-AR" sz="16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s-AR" sz="16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𝜆</m:t>
                            </m:r>
                          </m:num>
                          <m:den>
                            <m:r>
                              <a:rPr lang="es-AR" sz="16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𝛿</m:t>
                            </m:r>
                          </m:den>
                        </m:f>
                      </m:e>
                    </m:d>
                  </m:oMath>
                </a14:m>
                <a:endParaRPr lang="es-AR" sz="1600" dirty="0">
                  <a:solidFill>
                    <a:schemeClr val="tx1"/>
                  </a:solidFill>
                </a:endParaRPr>
              </a:p>
              <a:p>
                <a:pPr lvl="2" algn="just"/>
                <a:endParaRPr lang="es-ES" sz="1600" i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2 Subtítul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0" y="692696"/>
                <a:ext cx="9144000" cy="6165304"/>
              </a:xfrm>
              <a:blipFill rotWithShape="1">
                <a:blip r:embed="rId2"/>
                <a:stretch>
                  <a:fillRect l="-1000" t="-1286" r="-33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963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>
                <a:latin typeface="Arial" pitchFamily="34" charset="0"/>
                <a:cs typeface="Arial" pitchFamily="34" charset="0"/>
              </a:rPr>
              <a:t>Distribución de la Frecuencia Siniestral - BN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Subtítulo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0" y="692696"/>
                <a:ext cx="9144000" cy="6165304"/>
              </a:xfrm>
              <a:solidFill>
                <a:srgbClr val="99FF99"/>
              </a:solidFill>
            </p:spPr>
            <p:txBody>
              <a:bodyPr>
                <a:normAutofit/>
              </a:bodyPr>
              <a:lstStyle/>
              <a:p>
                <a:pPr algn="just"/>
                <a:r>
                  <a:rPr lang="es-ES" sz="24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Distribución Binomial Negativa:</a:t>
                </a:r>
              </a:p>
              <a:p>
                <a:pPr marL="342900" lvl="1" indent="-342900" algn="l">
                  <a:buFont typeface="Wingdings" pitchFamily="2" charset="2"/>
                  <a:buChar char="Ø"/>
                </a:pPr>
                <a:r>
                  <a:rPr lang="es-ES" sz="20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s-AR" sz="22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Significado </a:t>
                </a:r>
                <a:r>
                  <a:rPr lang="es-AR" sz="22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del parámetro </a:t>
                </a:r>
                <a14:m>
                  <m:oMath xmlns:m="http://schemas.openxmlformats.org/officeDocument/2006/math">
                    <m:r>
                      <a:rPr lang="es-AR" sz="2200" b="0" i="1">
                        <a:solidFill>
                          <a:schemeClr val="tx1"/>
                        </a:solidFill>
                        <a:latin typeface="Cambria Math"/>
                      </a:rPr>
                      <m:t>𝛿</m:t>
                    </m:r>
                  </m:oMath>
                </a14:m>
                <a:endParaRPr lang="es-ES" sz="22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0" lvl="1" algn="l"/>
                <a:endParaRPr lang="es-ES" sz="15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342900" lvl="0" indent="-342900" algn="just">
                  <a:buFont typeface="Wingdings" pitchFamily="2" charset="2"/>
                  <a:buChar char="ü"/>
                </a:pPr>
                <a:r>
                  <a:rPr lang="es-AR" sz="20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Mide el Grado de Contagio.</a:t>
                </a:r>
                <a:endParaRPr lang="es-AR" sz="20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lvl="1" algn="just"/>
                <a:r>
                  <a:rPr lang="es-AR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En la distribución del número de siniestros. Si </a:t>
                </a:r>
                <a14:m>
                  <m:oMath xmlns:m="http://schemas.openxmlformats.org/officeDocument/2006/math">
                    <m:r>
                      <a:rPr lang="es-AR" sz="1800" i="1">
                        <a:solidFill>
                          <a:schemeClr val="tx1"/>
                        </a:solidFill>
                        <a:latin typeface="Cambria Math"/>
                      </a:rPr>
                      <m:t>𝛿</m:t>
                    </m:r>
                  </m:oMath>
                </a14:m>
                <a:r>
                  <a:rPr lang="es-AR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es grande significa que el contagio es débil. En extremo, si </a:t>
                </a:r>
                <a14:m>
                  <m:oMath xmlns:m="http://schemas.openxmlformats.org/officeDocument/2006/math">
                    <m:r>
                      <a:rPr lang="es-AR" sz="1800" i="1">
                        <a:solidFill>
                          <a:schemeClr val="tx1"/>
                        </a:solidFill>
                        <a:latin typeface="Cambria Math"/>
                      </a:rPr>
                      <m:t>𝛿</m:t>
                    </m:r>
                  </m:oMath>
                </a14:m>
                <a:r>
                  <a:rPr lang="es-AR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tiende a infinito, el contagio desaparece y se dan las condiciones para el modelo de Poisson</a:t>
                </a:r>
                <a:r>
                  <a:rPr lang="es-AR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</a:p>
              <a:p>
                <a:pPr lvl="1" algn="just"/>
                <a:endParaRPr lang="es-AR" sz="15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s-AR" sz="2400" dirty="0">
                    <a:solidFill>
                      <a:schemeClr val="tx1"/>
                    </a:solidFill>
                  </a:rPr>
                  <a:t> </a:t>
                </a:r>
                <a:r>
                  <a:rPr lang="es-AR" sz="20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Mide </a:t>
                </a:r>
                <a:r>
                  <a:rPr lang="es-AR" sz="20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el Grado de Heterogeneidad</a:t>
                </a:r>
                <a:endParaRPr lang="es-AR" sz="20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lvl="1" algn="just"/>
                <a:r>
                  <a:rPr lang="es-AR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Si la cartera de riesgos </a:t>
                </a:r>
                <a:r>
                  <a:rPr lang="es-AR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tiene </a:t>
                </a:r>
                <a:r>
                  <a:rPr lang="es-AR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una estructura heterogénea, de forma tal que en estas circunstancias, la media del número de siniestros </a:t>
                </a:r>
                <a14:m>
                  <m:oMath xmlns:m="http://schemas.openxmlformats.org/officeDocument/2006/math">
                    <m:r>
                      <a:rPr lang="es-AR" sz="1800" i="1">
                        <a:solidFill>
                          <a:schemeClr val="tx1"/>
                        </a:solidFill>
                        <a:latin typeface="Cambria Math"/>
                      </a:rPr>
                      <m:t>𝜆</m:t>
                    </m:r>
                  </m:oMath>
                </a14:m>
                <a:r>
                  <a:rPr lang="es-AR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por póliza se comporta como una variable aleatoria a través de los distintos grupos de riesgos, </a:t>
                </a:r>
                <a14:m>
                  <m:oMath xmlns:m="http://schemas.openxmlformats.org/officeDocument/2006/math">
                    <m:r>
                      <a:rPr lang="es-AR" sz="1800" i="1">
                        <a:solidFill>
                          <a:schemeClr val="tx1"/>
                        </a:solidFill>
                        <a:latin typeface="Cambria Math"/>
                      </a:rPr>
                      <m:t>𝛿</m:t>
                    </m:r>
                  </m:oMath>
                </a14:m>
                <a:r>
                  <a:rPr lang="es-AR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s-AR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mide </a:t>
                </a:r>
                <a:r>
                  <a:rPr lang="es-AR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el grado de esa heterogeneidad</a:t>
                </a:r>
                <a:r>
                  <a:rPr lang="es-AR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</a:p>
              <a:p>
                <a:pPr lvl="1" algn="just"/>
                <a:endParaRPr lang="es-AR" sz="15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342900" lvl="0" indent="-342900" algn="just">
                  <a:buFont typeface="Wingdings" pitchFamily="2" charset="2"/>
                  <a:buChar char="ü"/>
                </a:pPr>
                <a:r>
                  <a:rPr lang="es-AR" sz="20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Mide </a:t>
                </a:r>
                <a:r>
                  <a:rPr lang="es-AR" sz="20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el Grado de Variación</a:t>
                </a:r>
                <a:endParaRPr lang="es-AR" sz="20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lvl="1" algn="just"/>
                <a:r>
                  <a:rPr lang="es-AR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Cuando la probabilidad de siniestros varía a través del tiempo (contradiciendo la exigencia de Poisson) provocando fluctuaciones en la media del número de siniestros </a:t>
                </a:r>
                <a14:m>
                  <m:oMath xmlns:m="http://schemas.openxmlformats.org/officeDocument/2006/math">
                    <m:r>
                      <a:rPr lang="es-AR" sz="1800" i="1">
                        <a:solidFill>
                          <a:schemeClr val="tx1"/>
                        </a:solidFill>
                        <a:latin typeface="Cambria Math"/>
                      </a:rPr>
                      <m:t>𝜆</m:t>
                    </m:r>
                  </m:oMath>
                </a14:m>
                <a:r>
                  <a:rPr lang="es-AR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, como consecuencia de factores climáticos, económicos, sociales., mide el grado de la variación.</a:t>
                </a:r>
              </a:p>
              <a:p>
                <a:pPr lvl="1" algn="just"/>
                <a:endParaRPr lang="es-AR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2 Subtítul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0" y="692696"/>
                <a:ext cx="9144000" cy="6165304"/>
              </a:xfrm>
              <a:blipFill rotWithShape="1">
                <a:blip r:embed="rId2"/>
                <a:stretch>
                  <a:fillRect l="-1000" t="-692" r="-53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488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 smtClean="0">
                <a:latin typeface="Arial" pitchFamily="34" charset="0"/>
                <a:cs typeface="Arial" pitchFamily="34" charset="0"/>
              </a:rPr>
              <a:t>Distribución de la Cuantía de los Siniestros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Subtítulo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0" y="692696"/>
                <a:ext cx="9144000" cy="6165304"/>
              </a:xfrm>
              <a:solidFill>
                <a:srgbClr val="99FF99"/>
              </a:solidFill>
            </p:spPr>
            <p:txBody>
              <a:bodyPr>
                <a:normAutofit/>
              </a:bodyPr>
              <a:lstStyle/>
              <a:p>
                <a:pPr algn="just"/>
                <a:r>
                  <a:rPr lang="es-ES" sz="20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Distribuciones más utilizadas: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Distribución Logarítmica-Normal.</a:t>
                </a: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Si </a:t>
                </a:r>
                <a14:m>
                  <m:oMath xmlns:m="http://schemas.openxmlformats.org/officeDocument/2006/math">
                    <m:r>
                      <a:rPr lang="es-ES" sz="1800" b="0" i="1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𝑍</m:t>
                    </m:r>
                  </m:oMath>
                </a14:m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es una </a:t>
                </a:r>
                <a14:m>
                  <m:oMath xmlns:m="http://schemas.openxmlformats.org/officeDocument/2006/math">
                    <m:r>
                      <a:rPr lang="es-ES" sz="1800" b="0" i="1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𝑁</m:t>
                    </m:r>
                    <m:d>
                      <m:dPr>
                        <m:ctrlPr>
                          <a:rPr lang="es-ES" sz="1800" b="0" i="1" smtClean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s-ES" sz="18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  <a:cs typeface="Arial" pitchFamily="34" charset="0"/>
                          </a:rPr>
                          <m:t>𝜇</m:t>
                        </m:r>
                        <m:r>
                          <a:rPr lang="es-ES" sz="18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  <a:cs typeface="Arial" pitchFamily="34" charset="0"/>
                          </a:rPr>
                          <m:t>,</m:t>
                        </m:r>
                        <m:r>
                          <a:rPr lang="es-ES" sz="18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  <a:cs typeface="Arial" pitchFamily="34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, mediante la transformación </a:t>
                </a:r>
                <a14:m>
                  <m:oMath xmlns:m="http://schemas.openxmlformats.org/officeDocument/2006/math">
                    <m:r>
                      <a:rPr lang="es-AR" sz="1800" i="1" smtClean="0">
                        <a:solidFill>
                          <a:srgbClr val="FF0000"/>
                        </a:solidFill>
                        <a:latin typeface="Cambria Math"/>
                      </a:rPr>
                      <m:t>𝑋</m:t>
                    </m:r>
                    <m:r>
                      <a:rPr lang="es-AR" sz="1800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s-AR" sz="1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s-AR" sz="1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s-AR" sz="1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𝑍</m:t>
                        </m:r>
                      </m:sup>
                    </m:sSup>
                  </m:oMath>
                </a14:m>
                <a:r>
                  <a:rPr lang="es-ES" sz="1800" dirty="0" smtClean="0">
                    <a:solidFill>
                      <a:srgbClr val="FF0000"/>
                    </a:solidFill>
                    <a:latin typeface="Arial" pitchFamily="34" charset="0"/>
                    <a:cs typeface="Arial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s-ES" sz="1800" i="1" dirty="0" smtClean="0">
                        <a:solidFill>
                          <a:srgbClr val="FF0000"/>
                        </a:solidFill>
                        <a:latin typeface="Cambria Math"/>
                        <a:cs typeface="Arial" pitchFamily="34" charset="0"/>
                      </a:rPr>
                      <m:t>𝑋</m:t>
                    </m:r>
                  </m:oMath>
                </a14:m>
                <a:r>
                  <a:rPr lang="es-ES" sz="1800" dirty="0" smtClean="0">
                    <a:solidFill>
                      <a:srgbClr val="FF0000"/>
                    </a:solidFill>
                    <a:latin typeface="Arial" pitchFamily="34" charset="0"/>
                    <a:cs typeface="Arial" pitchFamily="34" charset="0"/>
                  </a:rPr>
                  <a:t> es una Lognormal.</a:t>
                </a:r>
              </a:p>
              <a:p>
                <a:pPr algn="just"/>
                <a:endParaRPr lang="es-ES" sz="8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AR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s-AR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AR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s-AR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2∙</m:t>
                              </m:r>
                              <m:r>
                                <a:rPr lang="es-AR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</m:rad>
                          <m:r>
                            <a:rPr lang="es-AR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r>
                            <a:rPr lang="es-AR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𝜎</m:t>
                          </m:r>
                        </m:den>
                      </m:f>
                      <m:r>
                        <a:rPr lang="es-AR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AR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s-AR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den>
                      </m:f>
                      <m:r>
                        <a:rPr lang="es-AR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sSup>
                        <m:sSup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s-AR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s-AR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s-AR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AR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  <m:r>
                            <a:rPr lang="es-AR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sSup>
                            <m:s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s-AR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es-AR" sz="18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𝑙𝑛</m:t>
                                          </m:r>
                                        </m:fName>
                                        <m:e>
                                          <m:r>
                                            <a:rPr lang="es-AR" sz="18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𝑋</m:t>
                                          </m:r>
                                        </m:e>
                                      </m:func>
                                      <m:r>
                                        <a:rPr lang="es-AR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s-AR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𝜇</m:t>
                                      </m:r>
                                    </m:num>
                                    <m:den>
                                      <m:r>
                                        <a:rPr lang="es-AR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AR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lang="es-AR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        </m:t>
                      </m:r>
                      <m:r>
                        <a:rPr lang="es-AR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  <m:r>
                        <a:rPr lang="es-AR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&gt;0</m:t>
                      </m:r>
                    </m:oMath>
                  </m:oMathPara>
                </a14:m>
                <a:endParaRPr lang="es-AR" sz="1800" dirty="0" smtClean="0">
                  <a:solidFill>
                    <a:schemeClr val="tx1"/>
                  </a:solidFill>
                </a:endParaRPr>
              </a:p>
              <a:p>
                <a:endParaRPr lang="es-AR" sz="1000" dirty="0">
                  <a:solidFill>
                    <a:schemeClr val="tx1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𝑅</m:t>
                      </m:r>
                      <m:r>
                        <a:rPr lang="es-AR" sz="1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AR" sz="16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  <m:d>
                            <m:dPr>
                              <m:ctrlPr>
                                <a:rPr lang="es-AR" sz="16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s-AR" sz="16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s-AR" sz="16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s-AR" sz="16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s-AR" sz="16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16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s-AR" sz="16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s-AR" sz="16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AR" sz="1600" b="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s-AR" sz="16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AR" sz="1600" b="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s-AR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s-AR" sz="16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s-AR" sz="16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s-AR" sz="16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s-AR" sz="16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s-AR" sz="1600" dirty="0"/>
              </a:p>
              <a:p>
                <a:pPr algn="just"/>
                <a:endParaRPr lang="es-ES" sz="20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endParaRPr lang="es-AR" sz="20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2 Subtítul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0" y="692696"/>
                <a:ext cx="9144000" cy="6165304"/>
              </a:xfrm>
              <a:blipFill rotWithShape="1">
                <a:blip r:embed="rId2"/>
                <a:stretch>
                  <a:fillRect l="-667" t="-39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4 Gráfico"/>
          <p:cNvGraphicFramePr/>
          <p:nvPr>
            <p:extLst>
              <p:ext uri="{D42A27DB-BD31-4B8C-83A1-F6EECF244321}">
                <p14:modId xmlns:p14="http://schemas.microsoft.com/office/powerpoint/2010/main" val="2458780520"/>
              </p:ext>
            </p:extLst>
          </p:nvPr>
        </p:nvGraphicFramePr>
        <p:xfrm>
          <a:off x="1691680" y="3273055"/>
          <a:ext cx="5688631" cy="3600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1492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 smtClean="0">
                <a:latin typeface="Arial" pitchFamily="34" charset="0"/>
                <a:cs typeface="Arial" pitchFamily="34" charset="0"/>
              </a:rPr>
              <a:t>Métodos de Aproximación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Subtítulo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0" y="692696"/>
                <a:ext cx="9144000" cy="6165304"/>
              </a:xfrm>
              <a:solidFill>
                <a:srgbClr val="99FF99"/>
              </a:solidFill>
            </p:spPr>
            <p:txBody>
              <a:bodyPr>
                <a:normAutofit/>
              </a:bodyPr>
              <a:lstStyle/>
              <a:p>
                <a:pPr algn="just"/>
                <a:r>
                  <a:rPr lang="es-ES" sz="20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Función Gamma Incompleta de 3 parámetros</a:t>
                </a:r>
                <a:r>
                  <a:rPr lang="es-ES" sz="20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La Distribución acumulada de la Gamma de un parámetro.</a:t>
                </a:r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0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begChr m:val="{"/>
                          <m:endChr m:val="}"/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≤</m:t>
                          </m:r>
                          <m: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s-AR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s-AR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sup>
                        <m:e>
                          <m: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</m:d>
                          <m: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𝑑𝑋</m:t>
                          </m:r>
                        </m:e>
                      </m:nary>
                      <m:r>
                        <a:rPr lang="es-AR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sup>
                        <m:e>
                          <m:f>
                            <m:f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MX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𝛤</m:t>
                              </m:r>
                              <m:d>
                                <m:d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s-MX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</m:d>
                            </m:den>
                          </m:f>
                          <m: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sSup>
                            <m:s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𝛼</m:t>
                              </m:r>
                              <m: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  <m: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sSup>
                            <m:s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sup>
                          </m:sSup>
                          <m: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𝑑𝑋</m:t>
                          </m:r>
                        </m:e>
                      </m:nary>
                    </m:oMath>
                  </m:oMathPara>
                </a14:m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AR" sz="10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AR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Para incorporar dos nuevos parámetros y así darle mayor capacidad para aproximarse a la distribución compuesta, se efectúa el siguiente cambio de </a:t>
                </a:r>
                <a:r>
                  <a:rPr lang="es-AR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variable, donde </a:t>
                </a:r>
                <a14:m>
                  <m:oMath xmlns:m="http://schemas.openxmlformats.org/officeDocument/2006/math">
                    <m:r>
                      <a:rPr lang="es-AR" sz="1800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𝑌</m:t>
                    </m:r>
                  </m:oMath>
                </a14:m>
                <a:r>
                  <a:rPr lang="es-AR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es la variable a modelar.</a:t>
                </a:r>
                <a:endParaRPr lang="es-AR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AR" sz="10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  <m:r>
                        <a:rPr lang="es-AR" sz="1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s-AR" sz="1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𝑎</m:t>
                      </m:r>
                      <m:r>
                        <a:rPr lang="es-AR" sz="1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s-AR" sz="1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𝑏</m:t>
                      </m:r>
                      <m:r>
                        <a:rPr lang="es-AR" sz="1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r>
                        <a:rPr lang="es-AR" sz="1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𝑍</m:t>
                      </m:r>
                      <m:r>
                        <a:rPr lang="es-AR" sz="1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               </m:t>
                      </m:r>
                      <m:r>
                        <a:rPr lang="es-AR" sz="1800" i="1">
                          <a:solidFill>
                            <a:schemeClr val="tx1"/>
                          </a:solidFill>
                          <a:latin typeface="Cambria Math"/>
                        </a:rPr>
                        <m:t>𝑑𝑋</m:t>
                      </m:r>
                      <m:r>
                        <a:rPr lang="es-AR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s-AR" sz="1800" i="1">
                          <a:solidFill>
                            <a:schemeClr val="tx1"/>
                          </a:solidFill>
                          <a:latin typeface="Cambria Math"/>
                        </a:rPr>
                        <m:t>𝑏</m:t>
                      </m:r>
                      <m:r>
                        <a:rPr lang="es-AR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r>
                        <a:rPr lang="es-AR" sz="1800" i="1">
                          <a:solidFill>
                            <a:schemeClr val="tx1"/>
                          </a:solidFill>
                          <a:latin typeface="Cambria Math"/>
                        </a:rPr>
                        <m:t>𝑍</m:t>
                      </m:r>
                      <m:r>
                        <a:rPr lang="es-ES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                 </m:t>
                      </m:r>
                      <m:r>
                        <a:rPr lang="es-AR" sz="1800" i="1">
                          <a:solidFill>
                            <a:schemeClr val="tx1"/>
                          </a:solidFill>
                          <a:latin typeface="Cambria Math"/>
                        </a:rPr>
                        <m:t>𝑍</m:t>
                      </m:r>
                      <m:r>
                        <a:rPr lang="es-AR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𝑌</m:t>
                          </m:r>
                          <m: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AR" sz="10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𝑍</m:t>
                          </m:r>
                        </m:sub>
                      </m:sSub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  <m: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  <m: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d>
                      <m:r>
                        <a:rPr lang="es-AR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𝑎</m:t>
                              </m:r>
                              <m: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𝑏</m:t>
                              </m:r>
                              <m: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∙</m:t>
                              </m:r>
                              <m: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</m:d>
                        </m:sup>
                        <m:e>
                          <m:f>
                            <m:f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MX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𝛤</m:t>
                              </m:r>
                              <m:d>
                                <m:d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s-MX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</m:d>
                            </m:den>
                          </m:f>
                          <m: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sSup>
                            <m:s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𝑎</m:t>
                                  </m:r>
                                  <m: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𝑏</m:t>
                                  </m:r>
                                  <m: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∙</m:t>
                                  </m:r>
                                  <m: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𝑍</m:t>
                                  </m:r>
                                </m:e>
                              </m:d>
                            </m:e>
                            <m:sup>
                              <m: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𝛼</m:t>
                              </m:r>
                              <m: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  <m: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sSup>
                            <m:s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𝑎</m:t>
                                  </m:r>
                                  <m: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𝑏</m:t>
                                  </m:r>
                                  <m: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∙</m:t>
                                  </m:r>
                                  <m: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𝑍</m:t>
                                  </m:r>
                                </m:e>
                              </m:d>
                            </m:sup>
                          </m:sSup>
                          <m: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  <m: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𝑑𝑍</m:t>
                          </m:r>
                        </m:e>
                      </m:nary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10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Resulta ser la Gamma Incompleta con 3 parámetros, dónde:</a:t>
                </a:r>
              </a:p>
              <a:p>
                <a:pPr algn="just"/>
                <a:endParaRPr lang="es-ES" sz="10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𝑎</m:t>
                      </m:r>
                      <m:r>
                        <a:rPr lang="es-AR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s-AR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𝛼</m:t>
                      </m:r>
                      <m:r>
                        <a:rPr lang="es-ES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              </m:t>
                      </m:r>
                      <m:r>
                        <a:rPr lang="es-AR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𝑏</m:t>
                      </m:r>
                      <m:r>
                        <a:rPr lang="es-AR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s-AR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</m:rad>
                      <m:r>
                        <a:rPr lang="es-ES" sz="1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            </m:t>
                      </m:r>
                      <m:r>
                        <a:rPr lang="es-MX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𝛼</m:t>
                      </m:r>
                      <m:r>
                        <a:rPr lang="es-MX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MX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</m:t>
                          </m:r>
                        </m:num>
                        <m:den>
                          <m:sSup>
                            <m:s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AR" sz="18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s-AR" sz="18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s-AR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ES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           </m:t>
                      </m:r>
                      <m:r>
                        <a:rPr lang="es-AR" sz="1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s-AR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𝛾</m:t>
                          </m:r>
                        </m:e>
                        <m:sub>
                          <m: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AR" sz="1800" dirty="0"/>
              </a:p>
              <a:p>
                <a:pPr algn="just"/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AR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2 Subtítul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0" y="692696"/>
                <a:ext cx="9144000" cy="6165304"/>
              </a:xfrm>
              <a:blipFill rotWithShape="1">
                <a:blip r:embed="rId2"/>
                <a:stretch>
                  <a:fillRect l="-667" t="-396" r="-53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211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 smtClean="0">
                <a:latin typeface="Arial" pitchFamily="34" charset="0"/>
                <a:cs typeface="Arial" pitchFamily="34" charset="0"/>
              </a:rPr>
              <a:t>Métodos de Aproximación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Subtítulo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0" y="692696"/>
                <a:ext cx="9144000" cy="6165304"/>
              </a:xfrm>
              <a:solidFill>
                <a:srgbClr val="99FF99"/>
              </a:solidFill>
            </p:spPr>
            <p:txBody>
              <a:bodyPr>
                <a:normAutofit/>
              </a:bodyPr>
              <a:lstStyle/>
              <a:p>
                <a:pPr algn="just"/>
                <a:r>
                  <a:rPr lang="es-ES" sz="20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Función Gamma Incompleta de 3 parámetros.</a:t>
                </a:r>
              </a:p>
              <a:p>
                <a:pPr algn="just"/>
                <a:r>
                  <a:rPr lang="es-AR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R</a:t>
                </a:r>
                <a:r>
                  <a:rPr lang="es-AR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eemplazando los parámetros por las expresiones halladas y la variable </a:t>
                </a:r>
                <a14:m>
                  <m:oMath xmlns:m="http://schemas.openxmlformats.org/officeDocument/2006/math">
                    <m:r>
                      <a:rPr lang="es-AR" sz="1800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𝑍</m:t>
                    </m:r>
                  </m:oMath>
                </a14:m>
                <a:r>
                  <a:rPr lang="es-AR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, la </a:t>
                </a:r>
                <a:r>
                  <a:rPr lang="es-AR" sz="1800" i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Distribución Acumulada Gamma Incompleta</a:t>
                </a:r>
                <a:r>
                  <a:rPr lang="es-AR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que se utiliza como aproximación de la </a:t>
                </a:r>
                <a:r>
                  <a:rPr lang="es-AR" sz="1800" i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Distribución Compuesta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𝑦</m:t>
                        </m:r>
                      </m:e>
                    </m:d>
                  </m:oMath>
                </a14:m>
                <a:r>
                  <a:rPr lang="es-AR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, resulta:</a:t>
                </a:r>
                <a:endParaRPr lang="es-AR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AR" sz="1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AR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s-AR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AR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s-AR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≅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AR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s-AR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AR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  <m:r>
                            <a:rPr lang="es-AR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s-AR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𝛼</m:t>
                              </m:r>
                            </m:e>
                          </m:rad>
                          <m:r>
                            <a:rPr lang="es-AR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f>
                            <m:f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s-AR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  <m:r>
                                <a:rPr lang="es-AR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s-AR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s-AR" sz="18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</m:d>
                            </m:num>
                            <m:den>
                              <m:r>
                                <a:rPr lang="es-AR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s-AR" sz="18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</m:d>
                            </m:den>
                          </m:f>
                        </m:e>
                      </m:d>
                      <m:r>
                        <a:rPr lang="es-AR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r>
                  <a:rPr lang="es-AR" sz="1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 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s-AR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𝛼</m:t>
                              </m:r>
                            </m:e>
                          </m:rad>
                        </m:num>
                        <m:den>
                          <m:r>
                            <a:rPr lang="es-MX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𝛤</m:t>
                          </m:r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MX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𝛼</m:t>
                              </m:r>
                            </m:e>
                          </m:d>
                          <m:r>
                            <a:rPr lang="es-MX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r>
                            <a:rPr lang="es-MX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MX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e>
                          </m:d>
                        </m:den>
                      </m:f>
                      <m:r>
                        <a:rPr lang="es-AR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nary>
                        <m:naryPr>
                          <m:limLoc m:val="subSup"/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s-AR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AR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𝛼</m:t>
                              </m:r>
                              <m:r>
                                <a:rPr lang="es-AR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+</m:t>
                              </m:r>
                              <m:rad>
                                <m:radPr>
                                  <m:degHide m:val="on"/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s-AR" sz="18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</m:rad>
                              <m:r>
                                <a:rPr lang="es-AR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∙</m:t>
                              </m:r>
                              <m:f>
                                <m:f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s-AR" sz="18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  <m:r>
                                    <a:rPr lang="es-AR" sz="18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s-AR" sz="18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AR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s-AR" sz="18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AR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sup>
                        <m:e>
                          <m:r>
                            <a:rPr lang="es-AR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sSup>
                            <m:s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s-AR" sz="18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𝛼</m:t>
                                  </m:r>
                                  <m:r>
                                    <a:rPr lang="es-AR" sz="18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s-AR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𝛼</m:t>
                                      </m:r>
                                    </m:e>
                                  </m:rad>
                                  <m:r>
                                    <a:rPr lang="es-AR" sz="18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∙</m:t>
                                  </m:r>
                                  <m:f>
                                    <m:f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AR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  <m:r>
                                        <a:rPr lang="es-AR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s-AR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𝐸</m:t>
                                      </m:r>
                                      <m:d>
                                        <m:dPr>
                                          <m:ctrlPr>
                                            <a:rPr lang="es-AR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AR" sz="18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s-AR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s-AR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AR" sz="18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AR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𝛼</m:t>
                              </m:r>
                              <m:r>
                                <a:rPr lang="es-AR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  <m:r>
                            <a:rPr lang="es-AR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sSup>
                            <m:s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s-AR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AR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s-AR" sz="18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𝛼</m:t>
                                  </m:r>
                                  <m:r>
                                    <a:rPr lang="es-AR" sz="18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s-AR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𝛼</m:t>
                                      </m:r>
                                    </m:e>
                                  </m:rad>
                                  <m:r>
                                    <a:rPr lang="es-AR" sz="18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∙</m:t>
                                  </m:r>
                                  <m:f>
                                    <m:f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AR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  <m:r>
                                        <a:rPr lang="es-AR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s-AR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𝐸</m:t>
                                      </m:r>
                                      <m:d>
                                        <m:dPr>
                                          <m:ctrlPr>
                                            <a:rPr lang="es-AR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AR" sz="18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s-AR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s-AR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AR" sz="18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sup>
                          </m:sSup>
                          <m:r>
                            <a:rPr lang="es-AR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r>
                            <a:rPr lang="es-AR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𝑑𝑌</m:t>
                          </m:r>
                        </m:e>
                      </m:nary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16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AR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es-AR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≅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s-AR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𝛼</m:t>
                              </m:r>
                            </m:e>
                          </m:rad>
                        </m:num>
                        <m:den>
                          <m:r>
                            <a:rPr lang="es-MX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𝛤</m:t>
                          </m:r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MX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𝛼</m:t>
                              </m:r>
                            </m:e>
                          </m:d>
                          <m:r>
                            <a:rPr lang="es-MX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r>
                            <a:rPr lang="es-AR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AR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e>
                          </m:d>
                        </m:den>
                      </m:f>
                      <m:r>
                        <a:rPr lang="es-AR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sSup>
                        <m:sSup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AR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𝛼</m:t>
                              </m:r>
                              <m:r>
                                <a:rPr lang="es-AR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+</m:t>
                              </m:r>
                              <m:rad>
                                <m:radPr>
                                  <m:degHide m:val="on"/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s-AR" sz="18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</m:rad>
                              <m:r>
                                <a:rPr lang="es-AR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∙</m:t>
                              </m:r>
                              <m:f>
                                <m:f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s-AR" sz="18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  <m:r>
                                    <a:rPr lang="es-AR" sz="18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s-AR" sz="18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AR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s-AR" sz="18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AR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s-AR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  <m:r>
                            <a:rPr lang="es-AR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s-AR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sSup>
                        <m:sSup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s-AR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s-AR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AR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𝛼</m:t>
                              </m:r>
                              <m:r>
                                <a:rPr lang="es-AR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+</m:t>
                              </m:r>
                              <m:rad>
                                <m:radPr>
                                  <m:degHide m:val="on"/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s-AR" sz="18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</m:rad>
                              <m:r>
                                <a:rPr lang="es-AR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∙</m:t>
                              </m:r>
                              <m:f>
                                <m:f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s-AR" sz="18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  <m:r>
                                    <a:rPr lang="es-AR" sz="18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s-AR" sz="18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AR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s-AR" sz="18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AR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AR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2 Subtítul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0" y="692696"/>
                <a:ext cx="9144000" cy="6165304"/>
              </a:xfrm>
              <a:blipFill rotWithShape="1">
                <a:blip r:embed="rId2"/>
                <a:stretch>
                  <a:fillRect l="-667" t="-396" r="-53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34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 smtClean="0">
                <a:latin typeface="Arial" pitchFamily="34" charset="0"/>
                <a:cs typeface="Arial" pitchFamily="34" charset="0"/>
              </a:rPr>
              <a:t>Métodos de Aproximación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Subtítulo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0" y="692696"/>
                <a:ext cx="9144000" cy="6165304"/>
              </a:xfrm>
              <a:solidFill>
                <a:srgbClr val="99FF99"/>
              </a:solidFill>
            </p:spPr>
            <p:txBody>
              <a:bodyPr>
                <a:normAutofit/>
              </a:bodyPr>
              <a:lstStyle/>
              <a:p>
                <a:pPr algn="just"/>
                <a:r>
                  <a:rPr lang="es-ES" sz="20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Función Gamma Incompleta de 3 parámetros</a:t>
                </a:r>
                <a:endParaRPr lang="es-AR" sz="20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AR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Ejemplo: A </a:t>
                </a:r>
                <a:r>
                  <a:rPr lang="es-AR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partir de los datos observados </a:t>
                </a:r>
                <a:r>
                  <a:rPr lang="es-AR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de una cartera, se </a:t>
                </a:r>
                <a:r>
                  <a:rPr lang="es-AR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estimaron los siguientes parámetros.</a:t>
                </a:r>
              </a:p>
              <a:p>
                <a:pPr algn="just"/>
                <a:r>
                  <a:rPr lang="es-AR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 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es-AR" sz="1800" i="1">
                          <a:solidFill>
                            <a:schemeClr val="tx1"/>
                          </a:solidFill>
                          <a:latin typeface="Cambria Math"/>
                        </a:rPr>
                        <m:t>=2,0982          </m:t>
                      </m:r>
                      <m:r>
                        <a:rPr lang="es-AR" sz="1800" i="1">
                          <a:solidFill>
                            <a:schemeClr val="tx1"/>
                          </a:solidFill>
                          <a:latin typeface="Cambria Math"/>
                        </a:rPr>
                        <m:t>𝐷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es-AR" sz="1800" i="1">
                          <a:solidFill>
                            <a:schemeClr val="tx1"/>
                          </a:solidFill>
                          <a:latin typeface="Cambria Math"/>
                        </a:rPr>
                        <m:t>=1,8151          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𝛾</m:t>
                          </m:r>
                        </m:e>
                        <m:sub>
                          <m: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s-AR" sz="1800" i="1">
                          <a:solidFill>
                            <a:schemeClr val="tx1"/>
                          </a:solidFill>
                          <a:latin typeface="Cambria Math"/>
                        </a:rPr>
                        <m:t>=1,3405          </m:t>
                      </m:r>
                      <m:r>
                        <a:rPr lang="es-AR" sz="1800" i="1">
                          <a:solidFill>
                            <a:schemeClr val="tx1"/>
                          </a:solidFill>
                          <a:latin typeface="Cambria Math"/>
                        </a:rPr>
                        <m:t>𝛼</m:t>
                      </m:r>
                      <m:r>
                        <a:rPr lang="es-AR" sz="1800" i="1">
                          <a:solidFill>
                            <a:schemeClr val="tx1"/>
                          </a:solidFill>
                          <a:latin typeface="Cambria Math"/>
                        </a:rPr>
                        <m:t>=2,262</m:t>
                      </m:r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endParaRPr lang="es-ES" sz="20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AR" sz="20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2 Subtítul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0" y="692696"/>
                <a:ext cx="9144000" cy="6165304"/>
              </a:xfrm>
              <a:blipFill rotWithShape="1">
                <a:blip r:embed="rId2"/>
                <a:stretch>
                  <a:fillRect l="-667" t="-396" r="-53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1 Gráfico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7845747"/>
              </p:ext>
            </p:extLst>
          </p:nvPr>
        </p:nvGraphicFramePr>
        <p:xfrm>
          <a:off x="1475656" y="2636912"/>
          <a:ext cx="6192688" cy="3792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7067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 smtClean="0">
                <a:latin typeface="Arial" pitchFamily="34" charset="0"/>
                <a:cs typeface="Arial" pitchFamily="34" charset="0"/>
              </a:rPr>
              <a:t>El Reaseguro y la Solvencia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Subtítulo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2494" y="692696"/>
                <a:ext cx="9144000" cy="6165304"/>
              </a:xfrm>
              <a:solidFill>
                <a:srgbClr val="99FF99"/>
              </a:solidFill>
            </p:spPr>
            <p:txBody>
              <a:bodyPr>
                <a:normAutofit/>
              </a:bodyPr>
              <a:lstStyle/>
              <a:p>
                <a:pPr algn="just"/>
                <a:r>
                  <a:rPr lang="es-ES" sz="20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Aplicación a un caso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(sobre trabajos de Pentikäinen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y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Rantala</a:t>
                </a:r>
                <a:r>
                  <a:rPr lang="es-ES" sz="1800" dirty="0" smtClean="0">
                    <a:solidFill>
                      <a:schemeClr val="tx1"/>
                    </a:solidFill>
                  </a:rPr>
                  <a:t>)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</a:p>
              <a:p>
                <a:pPr algn="just"/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A) Información del mercado</a:t>
                </a:r>
                <a:endParaRPr lang="es-ES" sz="18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Información del mercado riesgo Incendio durante 13 años .</a:t>
                </a:r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A.1) Frecuencia siniestral:</a:t>
                </a:r>
                <a:endParaRPr lang="es-ES" sz="18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</m:d>
                      <m:r>
                        <a:rPr lang="es-ES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=54.640</m:t>
                      </m:r>
                      <m:r>
                        <a:rPr lang="es-ES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               </m:t>
                      </m:r>
                      <m:r>
                        <a:rPr lang="es-ES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𝑉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</m:d>
                      <m:r>
                        <a:rPr lang="es-ES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=67.817.347                   </m:t>
                      </m:r>
                      <m:r>
                        <a:rPr lang="es-ES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𝐷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</m:d>
                      <m:r>
                        <a:rPr lang="es-ES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=8.235</m:t>
                      </m:r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A.2) Parámetro de Heterogeneidad:</a:t>
                </a:r>
              </a:p>
              <a:p>
                <a:pPr algn="just"/>
                <a:endParaRPr lang="es-ES" sz="800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La </a:t>
                </a:r>
                <a:r>
                  <a:rPr lang="es-ES" sz="1800" b="1" i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variancia es mayor a la media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, se emplea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la distribución </a:t>
                </a:r>
                <a:r>
                  <a:rPr lang="es-ES" sz="1800" b="1" i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Binomial Negativa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, se hace necesario estimar el </a:t>
                </a:r>
                <a:r>
                  <a:rPr lang="es-ES" sz="1800" i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Parámetro de Heterogeneidad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del mercado.</a:t>
                </a:r>
                <a:endParaRPr lang="es-AR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s-ES" sz="1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𝑁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𝑉</m:t>
                          </m:r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e>
                          </m:d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e>
                          </m:d>
                        </m:den>
                      </m:f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=44</m:t>
                      </m:r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AR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Si </a:t>
                </a:r>
                <a14:m>
                  <m:oMath xmlns:m="http://schemas.openxmlformats.org/officeDocument/2006/math"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𝛿</m:t>
                    </m:r>
                  </m:oMath>
                </a14:m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crece la heterogeneidad de la cartera disminuye, y tiende a </a:t>
                </a:r>
                <a14:m>
                  <m:oMath xmlns:m="http://schemas.openxmlformats.org/officeDocument/2006/math"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𝑉</m:t>
                    </m:r>
                    <m:d>
                      <m:d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</m:d>
                    <m:r>
                      <a:rPr lang="es-ES" sz="1800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</m:d>
                  </m:oMath>
                </a14:m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, en este caso se usa Poisson.</a:t>
                </a:r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2 Subtítul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2494" y="692696"/>
                <a:ext cx="9144000" cy="6165304"/>
              </a:xfrm>
              <a:blipFill rotWithShape="1">
                <a:blip r:embed="rId2"/>
                <a:stretch>
                  <a:fillRect l="-733" t="-495" r="-53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940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 smtClean="0">
                <a:latin typeface="Arial" pitchFamily="34" charset="0"/>
                <a:cs typeface="Arial" pitchFamily="34" charset="0"/>
              </a:rPr>
              <a:t>El Reaseguro y la Solvencia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Subtítulo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0" y="692696"/>
                <a:ext cx="9166494" cy="6165304"/>
              </a:xfrm>
              <a:solidFill>
                <a:srgbClr val="99FF99"/>
              </a:solidFill>
            </p:spPr>
            <p:txBody>
              <a:bodyPr>
                <a:normAutofit/>
              </a:bodyPr>
              <a:lstStyle/>
              <a:p>
                <a:pPr algn="just"/>
                <a:r>
                  <a:rPr lang="es-ES" sz="20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Aplicación a un caso</a:t>
                </a:r>
              </a:p>
              <a:p>
                <a:pPr algn="just"/>
                <a:r>
                  <a:rPr lang="es-ES" sz="20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A) Información del mercado</a:t>
                </a:r>
              </a:p>
              <a:p>
                <a:pPr algn="just"/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A.3) Cuantía individual de los siniestros:</a:t>
                </a:r>
              </a:p>
              <a:p>
                <a:pPr algn="just"/>
                <a:endParaRPr lang="es-ES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=0,515</m:t>
                      </m:r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Los autores consideran que el  </a:t>
                </a:r>
                <a:r>
                  <a:rPr lang="es-ES" sz="1800" i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Índice de Riesgo </a:t>
                </a:r>
                <a14:m>
                  <m:oMath xmlns:m="http://schemas.openxmlformats.org/officeDocument/2006/math"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𝑅</m:t>
                    </m:r>
                  </m:oMath>
                </a14:m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en los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grandes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riesgos comerciales e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industriales (así consideran al riesgo Incendio),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se aplica el índice </a:t>
                </a:r>
                <a14:m>
                  <m:oMath xmlns:m="http://schemas.openxmlformats.org/officeDocument/2006/math"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𝑅</m:t>
                    </m:r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=6</m:t>
                    </m:r>
                  </m:oMath>
                </a14:m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  <a:endParaRPr lang="es-ES" sz="1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𝑅</m:t>
                      </m:r>
                      <m:r>
                        <a:rPr lang="es-ES" sz="1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=6     ⇒   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s-ES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1,591</m:t>
                      </m:r>
                    </m:oMath>
                  </m:oMathPara>
                </a14:m>
                <a:endParaRPr lang="es-ES" sz="1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𝑉</m:t>
                      </m:r>
                      <m:d>
                        <m:d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s-ES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=1,326                     </m:t>
                      </m:r>
                      <m:r>
                        <a:rPr lang="es-ES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𝐷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s-ES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=1,152</m:t>
                      </m:r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B) Aplicación a la aseguradora:</a:t>
                </a:r>
                <a:endParaRPr lang="es-ES" sz="18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Cartera de Incendio de una aseguradora, cuya </a:t>
                </a:r>
                <a:r>
                  <a:rPr lang="es-ES" sz="1800" b="1" i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prima pura anual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es </a:t>
                </a:r>
                <a14:m>
                  <m:oMath xmlns:m="http://schemas.openxmlformats.org/officeDocument/2006/math"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𝑃</m:t>
                    </m:r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s-ES" sz="1800">
                        <a:solidFill>
                          <a:schemeClr val="tx1"/>
                        </a:solidFill>
                        <a:latin typeface="Cambria Math"/>
                      </a:rPr>
                      <m:t>50</m:t>
                    </m:r>
                  </m:oMath>
                </a14:m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millones,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y las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distribuciones básicas de </a:t>
                </a:r>
                <a14:m>
                  <m:oMath xmlns:m="http://schemas.openxmlformats.org/officeDocument/2006/math"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𝑁</m:t>
                    </m:r>
                  </m:oMath>
                </a14:m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y </a:t>
                </a:r>
                <a14:m>
                  <m:oMath xmlns:m="http://schemas.openxmlformats.org/officeDocument/2006/math"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𝑋</m:t>
                    </m:r>
                  </m:oMath>
                </a14:m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bajo el supuesto de </a:t>
                </a:r>
                <a:r>
                  <a:rPr lang="es-ES" sz="1800" b="1" i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Binomial negativa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y </a:t>
                </a:r>
                <a:r>
                  <a:rPr lang="es-ES" sz="1800" b="1" i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Log-normal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, se obtienen de la siguiente manera.</a:t>
                </a:r>
                <a:endParaRPr lang="es-AR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𝑃</m:t>
                      </m:r>
                      <m:r>
                        <a:rPr lang="es-ES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s-ES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es-ES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=50</m:t>
                      </m:r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18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2 Subtítul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0" y="692696"/>
                <a:ext cx="9166494" cy="6165304"/>
              </a:xfrm>
              <a:blipFill rotWithShape="1">
                <a:blip r:embed="rId2"/>
                <a:stretch>
                  <a:fillRect l="-665" t="-396" r="-46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52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 smtClean="0">
                <a:latin typeface="Arial" pitchFamily="34" charset="0"/>
                <a:cs typeface="Arial" pitchFamily="34" charset="0"/>
              </a:rPr>
              <a:t>El Reaseguro y la Solvencia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Subtítulo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0" y="692696"/>
                <a:ext cx="9166494" cy="6165304"/>
              </a:xfrm>
              <a:solidFill>
                <a:srgbClr val="99FF99"/>
              </a:solidFill>
            </p:spPr>
            <p:txBody>
              <a:bodyPr>
                <a:normAutofit/>
              </a:bodyPr>
              <a:lstStyle/>
              <a:p>
                <a:pPr algn="just"/>
                <a:r>
                  <a:rPr lang="es-ES" sz="20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Aplicación a un caso</a:t>
                </a:r>
              </a:p>
              <a:p>
                <a:pPr algn="just"/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B) Aplicación a la aseguradora:</a:t>
                </a:r>
                <a:endParaRPr lang="es-ES" sz="18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B.1) Distribución Binomial Negativa de </a:t>
                </a:r>
                <a14:m>
                  <m:oMath xmlns:m="http://schemas.openxmlformats.org/officeDocument/2006/math">
                    <m:r>
                      <a:rPr lang="es-ES" sz="1800" b="1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𝑵</m:t>
                    </m:r>
                  </m:oMath>
                </a14:m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:</a:t>
                </a:r>
                <a:endParaRPr lang="es-ES" sz="18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Se supone que </a:t>
                </a:r>
                <a14:m>
                  <m:oMath xmlns:m="http://schemas.openxmlformats.org/officeDocument/2006/math"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𝑁</m:t>
                    </m:r>
                  </m:oMath>
                </a14:m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se distribuye según una </a:t>
                </a:r>
                <a:r>
                  <a:rPr lang="es-ES" sz="1800" b="1" i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Binomial Negativa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, dada su mayor generalidad y porque los datos del mercado indican que la variancia supera la media de la frecuencia siniestral.</a:t>
                </a:r>
                <a:endParaRPr lang="es-AR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</m:d>
                      <m:r>
                        <a:rPr lang="es-ES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s-ES" sz="1800" b="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s-ES" sz="1800" b="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s-ES" sz="18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𝛿</m:t>
                                </m:r>
                                <m:r>
                                  <a:rPr lang="es-ES" sz="1800" b="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+1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1800" b="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</m:e>
                            </m:mr>
                          </m:m>
                        </m:e>
                      </m:d>
                      <m:r>
                        <a:rPr lang="es-ES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sSup>
                        <m:sSup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s-ES" sz="18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</m:num>
                                <m:den>
                                  <m:r>
                                    <a:rPr lang="es-ES" sz="18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𝜆</m:t>
                                  </m:r>
                                  <m:r>
                                    <a:rPr lang="es-ES" sz="18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s-ES" sz="18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s-ES" sz="1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𝛿</m:t>
                          </m:r>
                        </m:sup>
                      </m:sSup>
                      <m:r>
                        <a:rPr lang="es-ES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sSup>
                        <m:sSup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s-ES" sz="18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s-ES" sz="18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𝜆</m:t>
                                  </m:r>
                                  <m:r>
                                    <a:rPr lang="es-ES" sz="18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s-ES" sz="18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sup>
                      </m:sSup>
                      <m:r>
                        <a:rPr lang="es-ES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           </m:t>
                      </m:r>
                      <m:r>
                        <a:rPr lang="es-ES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𝑁</m:t>
                      </m:r>
                      <m:r>
                        <a:rPr lang="es-ES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=0,1, 2, 3, ….               </m:t>
                      </m:r>
                      <m:r>
                        <a:rPr lang="es-ES" sz="1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𝜆</m:t>
                      </m:r>
                      <m:r>
                        <a:rPr lang="es-ES" sz="1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s-ES" sz="1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Tomando la estimación del mercado </a:t>
                </a:r>
                <a14:m>
                  <m:oMath xmlns:m="http://schemas.openxmlformats.org/officeDocument/2006/math"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=0,515</m:t>
                    </m:r>
                  </m:oMath>
                </a14:m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y la prima pura anual de la compañía </a:t>
                </a:r>
                <a14:m>
                  <m:oMath xmlns:m="http://schemas.openxmlformats.org/officeDocument/2006/math"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𝑃</m:t>
                    </m:r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s-ES" sz="1800">
                        <a:solidFill>
                          <a:schemeClr val="tx1"/>
                        </a:solidFill>
                        <a:latin typeface="Cambria Math"/>
                      </a:rPr>
                      <m:t>50</m:t>
                    </m:r>
                  </m:oMath>
                </a14:m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, se tiene la media del número de siniestros anual de la compañía, aplicando la expresión obtenida de la distribución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compuesta.</a:t>
                </a:r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     ⇒    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=97</m:t>
                      </m:r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s-ES" sz="1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𝑁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𝑉</m:t>
                          </m:r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e>
                          </m:d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e>
                          </m:d>
                        </m:den>
                      </m:f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𝑉</m:t>
                          </m:r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e>
                          </m:d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𝜆</m:t>
                          </m:r>
                        </m:den>
                      </m:f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     ⇒     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𝐷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𝜆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s-ES" sz="18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𝛿</m:t>
                              </m:r>
                            </m:den>
                          </m:f>
                        </m:e>
                      </m:ra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s-ES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17,6</m:t>
                      </m:r>
                    </m:oMath>
                  </m:oMathPara>
                </a14:m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2 Subtítul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0" y="692696"/>
                <a:ext cx="9166494" cy="6165304"/>
              </a:xfrm>
              <a:blipFill rotWithShape="1">
                <a:blip r:embed="rId2"/>
                <a:stretch>
                  <a:fillRect l="-665" t="-396" r="-46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811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 smtClean="0">
                <a:latin typeface="Arial" pitchFamily="34" charset="0"/>
                <a:cs typeface="Arial" pitchFamily="34" charset="0"/>
              </a:rPr>
              <a:t>El Reaseguro y la Solvencia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Subtítulo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0" y="692696"/>
                <a:ext cx="9166494" cy="6165304"/>
              </a:xfrm>
              <a:solidFill>
                <a:srgbClr val="99FF99"/>
              </a:solidFill>
            </p:spPr>
            <p:txBody>
              <a:bodyPr>
                <a:normAutofit/>
              </a:bodyPr>
              <a:lstStyle/>
              <a:p>
                <a:pPr algn="just"/>
                <a:r>
                  <a:rPr lang="es-ES" sz="20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Aplicación a un caso</a:t>
                </a:r>
              </a:p>
              <a:p>
                <a:pPr algn="just"/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B) Aplicación a la aseguradora:</a:t>
                </a:r>
                <a:endParaRPr lang="es-ES" sz="18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B.1) Distribución Binomial Negativa de </a:t>
                </a:r>
                <a14:m>
                  <m:oMath xmlns:m="http://schemas.openxmlformats.org/officeDocument/2006/math">
                    <m:r>
                      <a:rPr lang="es-ES" sz="1800" b="1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𝑵</m:t>
                    </m:r>
                  </m:oMath>
                </a14:m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:</a:t>
                </a:r>
                <a:endParaRPr lang="es-ES" sz="18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Queda completamente especificada la </a:t>
                </a:r>
                <a:r>
                  <a:rPr lang="es-ES" sz="1800" b="1" i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Binomial Negativa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</a:p>
              <a:p>
                <a:pPr algn="just"/>
                <a:endParaRPr lang="es-ES" sz="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</m:d>
                      <m:r>
                        <a:rPr lang="es-ES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s-ES" sz="1800" b="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s-ES" sz="1800" b="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+44+1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1800" b="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</m:e>
                            </m:mr>
                          </m:m>
                        </m:e>
                      </m:d>
                      <m:r>
                        <a:rPr lang="es-ES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sSup>
                        <m:sSup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s-ES" sz="18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44</m:t>
                                  </m:r>
                                </m:num>
                                <m:den>
                                  <m:r>
                                    <a:rPr lang="es-ES" sz="18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97+44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44</m:t>
                          </m:r>
                        </m:sup>
                      </m:sSup>
                      <m:r>
                        <a:rPr lang="es-ES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sSup>
                        <m:sSup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s-ES" sz="18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97</m:t>
                                  </m:r>
                                </m:num>
                                <m:den>
                                  <m:r>
                                    <a:rPr lang="es-ES" sz="18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𝜆</m:t>
                                  </m:r>
                                  <m:r>
                                    <a:rPr lang="es-ES" sz="18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+44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s-AR" sz="180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es-ES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B.2) Distribución Log-Normal de </a:t>
                </a:r>
                <a14:m>
                  <m:oMath xmlns:m="http://schemas.openxmlformats.org/officeDocument/2006/math">
                    <m:r>
                      <a:rPr lang="es-ES" sz="1800" b="1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𝑿</m:t>
                    </m:r>
                  </m:oMath>
                </a14:m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:</a:t>
                </a:r>
              </a:p>
              <a:p>
                <a:pPr algn="just"/>
                <a:endParaRPr lang="es-ES" sz="8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s-ES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2∙</m:t>
                              </m:r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</m:rad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𝜎</m:t>
                          </m:r>
                        </m:den>
                      </m:f>
                      <m:r>
                        <a:rPr lang="es-ES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den>
                      </m:f>
                      <m:r>
                        <a:rPr lang="es-ES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sSup>
                        <m:sSup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s-ES" sz="18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ES" sz="18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∙</m:t>
                              </m:r>
                              <m:d>
                                <m:d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s-AR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es-ES" sz="18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𝑙𝑛</m:t>
                                          </m:r>
                                        </m:fName>
                                        <m:e>
                                          <m:r>
                                            <a:rPr lang="es-ES" sz="18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𝑋</m:t>
                                          </m:r>
                                        </m:e>
                                      </m:func>
                                      <m:r>
                                        <a:rPr lang="es-E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s-E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𝜇</m:t>
                                      </m:r>
                                    </m:num>
                                    <m:den>
                                      <m:r>
                                        <a:rPr lang="es-E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s-ES" sz="1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En base a la información del mercado.</a:t>
                </a:r>
              </a:p>
              <a:p>
                <a:pPr algn="just"/>
                <a:endParaRPr lang="es-ES" sz="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=0,515            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=1,591          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𝐷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=1,152</m:t>
                      </m:r>
                      <m:r>
                        <a:rPr lang="es-ES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         </m:t>
                      </m:r>
                      <m:r>
                        <a:rPr lang="es-ES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𝑅</m:t>
                      </m:r>
                      <m:r>
                        <a:rPr lang="es-ES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=6</m:t>
                      </m:r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El Coeficiente de Asimetría (momento reducido de orden 3) de Log-Normal.</a:t>
                </a:r>
              </a:p>
              <a:p>
                <a:pPr algn="just"/>
                <a:endParaRPr lang="es-ES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𝛾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𝑅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+2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rad>
                        <m:radPr>
                          <m:degHide m:val="on"/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𝑅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e>
                      </m:ra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=18</m:t>
                      </m:r>
                    </m:oMath>
                  </m:oMathPara>
                </a14:m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2 Subtítul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0" y="692696"/>
                <a:ext cx="9166494" cy="6165304"/>
              </a:xfrm>
              <a:blipFill rotWithShape="1">
                <a:blip r:embed="rId2"/>
                <a:stretch>
                  <a:fillRect l="-665" t="-39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740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>
                <a:latin typeface="Arial" pitchFamily="34" charset="0"/>
                <a:cs typeface="Arial" pitchFamily="34" charset="0"/>
              </a:rPr>
              <a:t>Solvencia de las Aseguradoras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22494" y="692696"/>
            <a:ext cx="9144000" cy="6165304"/>
          </a:xfrm>
          <a:solidFill>
            <a:srgbClr val="99FF99"/>
          </a:solidFill>
        </p:spPr>
        <p:txBody>
          <a:bodyPr>
            <a:normAutofit/>
          </a:bodyPr>
          <a:lstStyle/>
          <a:p>
            <a:pPr algn="just"/>
            <a:endParaRPr lang="es-ES" sz="1800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s-ES" sz="2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Sección 1</a:t>
            </a:r>
          </a:p>
          <a:p>
            <a:endParaRPr lang="es-ES" sz="28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s-ES" sz="2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La Solvencia de las aseguradoras</a:t>
            </a:r>
          </a:p>
          <a:p>
            <a:endParaRPr lang="es-ES" sz="28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8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19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 smtClean="0">
                <a:latin typeface="Arial" pitchFamily="34" charset="0"/>
                <a:cs typeface="Arial" pitchFamily="34" charset="0"/>
              </a:rPr>
              <a:t>El Reaseguro y la Solvencia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Subtítulo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0" y="692696"/>
                <a:ext cx="9166494" cy="6165304"/>
              </a:xfrm>
              <a:solidFill>
                <a:srgbClr val="99FF99"/>
              </a:solidFill>
            </p:spPr>
            <p:txBody>
              <a:bodyPr>
                <a:normAutofit lnSpcReduction="10000"/>
              </a:bodyPr>
              <a:lstStyle/>
              <a:p>
                <a:pPr algn="just"/>
                <a:r>
                  <a:rPr lang="es-ES" sz="20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Aplicación a un caso</a:t>
                </a:r>
              </a:p>
              <a:p>
                <a:pPr algn="just"/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B) Aplicación a la aseguradora:</a:t>
                </a:r>
                <a:endParaRPr lang="es-ES" sz="18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B.2) Distribución Log-Normal de </a:t>
                </a:r>
                <a14:m>
                  <m:oMath xmlns:m="http://schemas.openxmlformats.org/officeDocument/2006/math">
                    <m:r>
                      <a:rPr lang="es-ES" sz="1800" b="1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𝑿</m:t>
                    </m:r>
                  </m:oMath>
                </a14:m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:</a:t>
                </a:r>
              </a:p>
              <a:p>
                <a:pPr algn="just"/>
                <a:endParaRPr lang="es-ES" sz="8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Relación, momento reducido de orden 3, con los momentos naturales de Log-Normal.</a:t>
                </a:r>
                <a:endParaRPr lang="es-AR" sz="1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AR" sz="1800" i="1" dirty="0">
                  <a:solidFill>
                    <a:schemeClr val="tx1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𝛾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</m:d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−3∙</m:t>
                          </m:r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</m:d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</m:d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+2∙</m:t>
                          </m:r>
                          <m:sSup>
                            <m:s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s-ES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=29,704</m:t>
                      </m:r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El Paso de la Normal </a:t>
                </a:r>
                <a14:m>
                  <m:oMath xmlns:m="http://schemas.openxmlformats.org/officeDocument/2006/math">
                    <m:r>
                      <a:rPr lang="es-ES" sz="1800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𝑍</m:t>
                    </m:r>
                  </m:oMath>
                </a14:m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a la Log-Normal </a:t>
                </a:r>
                <a14:m>
                  <m:oMath xmlns:m="http://schemas.openxmlformats.org/officeDocument/2006/math">
                    <m:r>
                      <a:rPr lang="es-ES" sz="1800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𝑋</m:t>
                    </m:r>
                  </m:oMath>
                </a14:m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, es la transformación:</a:t>
                </a:r>
              </a:p>
              <a:p>
                <a:pPr algn="just"/>
                <a:endParaRPr lang="es-ES" sz="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  <m:r>
                        <a:rPr lang="es-ES" sz="1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𝑍</m:t>
                          </m:r>
                        </m:sup>
                      </m:sSup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     ⇒     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𝑍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sz="18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log</m:t>
                          </m:r>
                        </m:fName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func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Se obtienen los parámetros </a:t>
                </a:r>
                <a14:m>
                  <m:oMath xmlns:m="http://schemas.openxmlformats.org/officeDocument/2006/math"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𝜇</m:t>
                    </m:r>
                  </m:oMath>
                </a14:m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y </a:t>
                </a:r>
                <a14:m>
                  <m:oMath xmlns:m="http://schemas.openxmlformats.org/officeDocument/2006/math"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𝜎</m:t>
                    </m:r>
                  </m:oMath>
                </a14:m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𝜇</m:t>
                      </m:r>
                      <m:r>
                        <a:rPr lang="es-ES" sz="1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s-ES" sz="1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𝑍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𝑙𝑛</m:t>
                          </m:r>
                        </m:fName>
                        <m:e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</m:d>
                        </m:e>
                      </m:func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func>
                        <m:func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𝑙𝑛</m:t>
                          </m:r>
                        </m:fName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𝑅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=−1,559                  </m:t>
                          </m:r>
                          <m:r>
                            <a:rPr lang="es-ES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𝜎</m:t>
                          </m:r>
                          <m:r>
                            <a:rPr lang="es-ES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s-ES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𝑍</m:t>
                              </m:r>
                            </m:e>
                          </m:d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ad>
                            <m:radPr>
                              <m:degHide m:val="on"/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func>
                                <m:func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𝑙𝑛</m:t>
                                  </m:r>
                                </m:fName>
                                <m:e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𝑅</m:t>
                                  </m:r>
                                </m:e>
                              </m:func>
                            </m:e>
                          </m:rad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=1,339</m:t>
                          </m:r>
                          <m:r>
                            <m:rPr>
                              <m:nor/>
                            </m:rPr>
                            <a:rPr lang="es-AR" sz="1800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Queda completamente especificada la </a:t>
                </a:r>
                <a:r>
                  <a:rPr lang="es-ES" sz="1800" b="1" i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Log-Norma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</a:p>
              <a:p>
                <a:pPr algn="just"/>
                <a:endParaRPr lang="es-ES" sz="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s-ES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2∙</m:t>
                              </m:r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</m:rad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∙1,339</m:t>
                          </m:r>
                        </m:den>
                      </m:f>
                      <m:r>
                        <a:rPr lang="es-ES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den>
                      </m:f>
                      <m:r>
                        <a:rPr lang="es-ES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sSup>
                        <m:sSup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sSup>
                            <m:s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E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𝑙𝑛</m:t>
                                      </m:r>
                                      <m:r>
                                        <a:rPr lang="es-E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 </m:t>
                                      </m:r>
                                      <m:r>
                                        <a:rPr lang="es-E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  <m:r>
                                        <a:rPr lang="es-E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s-AR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18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−1,559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s-E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1,339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2 Subtítul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0" y="692696"/>
                <a:ext cx="9166494" cy="6165304"/>
              </a:xfrm>
              <a:blipFill rotWithShape="1">
                <a:blip r:embed="rId2"/>
                <a:stretch>
                  <a:fillRect l="-665" t="-8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93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 smtClean="0">
                <a:latin typeface="Arial" pitchFamily="34" charset="0"/>
                <a:cs typeface="Arial" pitchFamily="34" charset="0"/>
              </a:rPr>
              <a:t>El Reaseguro y la Solvencia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Subtítulo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2494" y="692696"/>
                <a:ext cx="9144000" cy="6165304"/>
              </a:xfrm>
              <a:solidFill>
                <a:srgbClr val="99FF99"/>
              </a:solidFill>
            </p:spPr>
            <p:txBody>
              <a:bodyPr>
                <a:normAutofit/>
              </a:bodyPr>
              <a:lstStyle/>
              <a:p>
                <a:pPr algn="just"/>
                <a:r>
                  <a:rPr lang="es-ES" sz="20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Aplicación a un caso</a:t>
                </a:r>
              </a:p>
              <a:p>
                <a:pPr algn="just"/>
                <a:r>
                  <a:rPr lang="es-ES" sz="18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B) Aplicación a la aseguradora</a:t>
                </a:r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:</a:t>
                </a:r>
              </a:p>
              <a:p>
                <a:pPr algn="just"/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B.3) Distribución de </a:t>
                </a:r>
                <a14:m>
                  <m:oMath xmlns:m="http://schemas.openxmlformats.org/officeDocument/2006/math">
                    <m:r>
                      <a:rPr lang="es-ES" sz="1800" b="1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𝒀</m:t>
                    </m:r>
                  </m:oMath>
                </a14:m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. Aproximación Gamma Incompleta:</a:t>
                </a:r>
                <a:endParaRPr lang="es-ES" sz="18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8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s-ES" sz="18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Γ</m:t>
                          </m:r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𝛼</m:t>
                              </m:r>
                            </m:e>
                          </m:d>
                        </m:den>
                      </m:f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nary>
                        <m:naryPr>
                          <m:limLoc m:val="undOvr"/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𝛼</m:t>
                              </m:r>
                            </m:e>
                          </m:rad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f>
                            <m:f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</m:d>
                            </m:num>
                            <m:den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</m:d>
                            </m:den>
                          </m:f>
                        </m:sup>
                        <m:e>
                          <m:sSup>
                            <m:s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sup>
                          </m:s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sSup>
                            <m:s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𝛼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𝑑𝑌</m:t>
                          </m:r>
                        </m:e>
                      </m:nary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11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𝛼</m:t>
                              </m:r>
                            </m:e>
                          </m:rad>
                        </m:num>
                        <m:den>
                          <m:r>
                            <m:rPr>
                              <m:sty m:val="p"/>
                            </m:rPr>
                            <a:rPr lang="es-ES" sz="18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Γ</m:t>
                          </m:r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𝛼</m:t>
                              </m:r>
                            </m:e>
                          </m:d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e>
                          </m:d>
                        </m:den>
                      </m:f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sSup>
                        <m:sSup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𝛼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+</m:t>
                              </m:r>
                              <m:rad>
                                <m:radPr>
                                  <m:degHide m:val="on"/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</m:rad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∙</m:t>
                              </m:r>
                              <m:f>
                                <m:f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sup>
                      </m:sSup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sSup>
                        <m:sSup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𝛼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+</m:t>
                              </m:r>
                              <m:rad>
                                <m:radPr>
                                  <m:degHide m:val="on"/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</m:rad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∙</m:t>
                              </m:r>
                              <m:f>
                                <m:f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11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𝑃</m:t>
                    </m:r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=50</m:t>
                    </m:r>
                  </m:oMath>
                </a14:m>
                <a:r>
                  <a:rPr lang="es-AR" sz="1800" dirty="0" smtClean="0">
                    <a:solidFill>
                      <a:schemeClr val="tx1"/>
                    </a:solidFill>
                  </a:rPr>
                  <a:t>                   </a:t>
                </a:r>
                <a14:m>
                  <m:oMath xmlns:m="http://schemas.openxmlformats.org/officeDocument/2006/math">
                    <m:r>
                      <a:rPr lang="es-ES" sz="1800" b="0" i="1" smtClean="0">
                        <a:solidFill>
                          <a:schemeClr val="tx1"/>
                        </a:solidFill>
                        <a:latin typeface="Cambria Math"/>
                      </a:rPr>
                      <m:t>𝑉</m:t>
                    </m:r>
                    <m:d>
                      <m:d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s-E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s-ES" sz="1800" b="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s-E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𝑃</m:t>
                        </m:r>
                      </m:e>
                      <m:sup>
                        <m:r>
                          <a:rPr lang="es-E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s-ES" sz="1800" b="0" i="1">
                        <a:solidFill>
                          <a:schemeClr val="tx1"/>
                        </a:solidFill>
                        <a:latin typeface="Cambria Math"/>
                      </a:rPr>
                      <m:t>∙</m:t>
                    </m:r>
                    <m:d>
                      <m:dPr>
                        <m:begChr m:val="["/>
                        <m:endChr m:val="]"/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AR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s-ES" sz="18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𝑅</m:t>
                            </m:r>
                          </m:num>
                          <m:den>
                            <m:r>
                              <a:rPr lang="es-ES" sz="18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s-AR" sz="1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s-ES" sz="1800" b="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</m:e>
                            </m:d>
                          </m:den>
                        </m:f>
                        <m:r>
                          <a:rPr lang="es-E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s-AR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s-ES" sz="18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s-ES" sz="1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𝛿</m:t>
                            </m:r>
                          </m:den>
                        </m:f>
                      </m:e>
                    </m:d>
                    <m:r>
                      <a:rPr lang="es-ES" sz="1800" b="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s-ES" sz="1800" b="0" i="1">
                        <a:solidFill>
                          <a:schemeClr val="tx1"/>
                        </a:solidFill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s-E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</m:d>
                    <m:r>
                      <a:rPr lang="es-ES" sz="1800" b="0" i="1">
                        <a:solidFill>
                          <a:schemeClr val="tx1"/>
                        </a:solidFill>
                        <a:latin typeface="Cambria Math"/>
                      </a:rPr>
                      <m:t>∙</m:t>
                    </m:r>
                    <m:r>
                      <a:rPr lang="es-ES" sz="1800" b="0" i="1">
                        <a:solidFill>
                          <a:schemeClr val="tx1"/>
                        </a:solidFill>
                        <a:latin typeface="Cambria Math"/>
                      </a:rPr>
                      <m:t>𝑉</m:t>
                    </m:r>
                    <m:d>
                      <m:d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s-E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s-ES" sz="1800" b="0" i="1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r>
                      <a:rPr lang="es-ES" sz="1800" b="0" i="1">
                        <a:solidFill>
                          <a:schemeClr val="tx1"/>
                        </a:solidFill>
                        <a:latin typeface="Cambria Math"/>
                      </a:rPr>
                      <m:t>𝑉</m:t>
                    </m:r>
                    <m:d>
                      <m:d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s-E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</m:d>
                    <m:r>
                      <a:rPr lang="es-ES" sz="1800" b="0" i="1">
                        <a:solidFill>
                          <a:schemeClr val="tx1"/>
                        </a:solidFill>
                        <a:latin typeface="Cambria Math"/>
                      </a:rPr>
                      <m:t>∙</m:t>
                    </m:r>
                    <m:sSup>
                      <m:sSup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AR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s-ES" sz="18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s-AR" sz="1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s-ES" sz="1800" b="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s-E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AR" sz="1100" dirty="0">
                  <a:solidFill>
                    <a:schemeClr val="tx1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𝛾</m:t>
                          </m:r>
                        </m:e>
                        <m:sub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es-ES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s-ES" sz="18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s-ES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e>
                          </m:d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</m:d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3∙</m:t>
                              </m:r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s-ES" sz="18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</m:d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s-ES" sz="18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s-ES" sz="18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∙</m:t>
                              </m:r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𝑃</m:t>
                              </m:r>
                            </m:num>
                            <m:den>
                              <m:r>
                                <a:rPr lang="es-ES" sz="1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𝛿</m:t>
                              </m:r>
                            </m:den>
                          </m:f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+2∙</m:t>
                          </m:r>
                          <m:f>
                            <m:f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s-ES" sz="18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s-ES" sz="18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s-ES" sz="18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s-ES" sz="18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11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𝛼</m:t>
                      </m:r>
                      <m:r>
                        <a:rPr lang="es-ES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</m:t>
                          </m:r>
                        </m:num>
                        <m:den>
                          <m:sSup>
                            <m:s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s-E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3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AR" sz="180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es-AR" sz="1000" dirty="0">
                  <a:solidFill>
                    <a:schemeClr val="tx1"/>
                  </a:solidFill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Queda completamente especificada la </a:t>
                </a:r>
                <a:r>
                  <a:rPr lang="es-ES" sz="1800" b="1" i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Aproximación Gamma Incompleta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2 Subtítul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2494" y="692696"/>
                <a:ext cx="9144000" cy="6165304"/>
              </a:xfrm>
              <a:blipFill rotWithShape="1">
                <a:blip r:embed="rId2"/>
                <a:stretch>
                  <a:fillRect l="-733" t="-39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156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 smtClean="0">
                <a:latin typeface="Arial" pitchFamily="34" charset="0"/>
                <a:cs typeface="Arial" pitchFamily="34" charset="0"/>
              </a:rPr>
              <a:t>El Reaseguro y la Solvencia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Subtítulo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0" y="692696"/>
                <a:ext cx="9166494" cy="6165304"/>
              </a:xfrm>
              <a:solidFill>
                <a:srgbClr val="99FF99"/>
              </a:solidFill>
            </p:spPr>
            <p:txBody>
              <a:bodyPr>
                <a:normAutofit/>
              </a:bodyPr>
              <a:lstStyle/>
              <a:p>
                <a:pPr algn="just"/>
                <a:r>
                  <a:rPr lang="es-ES" sz="20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Aplicación </a:t>
                </a:r>
                <a:r>
                  <a:rPr lang="es-ES" sz="20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a un caso</a:t>
                </a:r>
              </a:p>
              <a:p>
                <a:pPr algn="just"/>
                <a:r>
                  <a:rPr lang="es-ES" sz="18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B) Aplicación a la aseguradora</a:t>
                </a:r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:</a:t>
                </a:r>
              </a:p>
              <a:p>
                <a:pPr algn="just"/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B.4) Cálculo de los parámetros para cada valor de </a:t>
                </a:r>
                <a:r>
                  <a:rPr lang="es-ES" sz="1800" b="1" i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M</a:t>
                </a:r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:</a:t>
                </a:r>
              </a:p>
              <a:p>
                <a:pPr algn="just"/>
                <a:endParaRPr lang="es-ES" sz="8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sup>
                        <m:e>
                          <m:sSup>
                            <m:s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sup>
                          </m:s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𝑥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𝑀</m:t>
                              </m:r>
                            </m:e>
                          </m:d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sup>
                          </m:sSup>
                          <m:nary>
                            <m:naryPr>
                              <m:limLoc m:val="subSup"/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𝑀</m:t>
                              </m:r>
                            </m:sub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s-AR" sz="1800" dirty="0"/>
              </a:p>
              <a:p>
                <a:pPr algn="just"/>
                <a:endParaRPr lang="es-ES" sz="8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Para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una prioridad </a:t>
                </a:r>
                <a14:m>
                  <m:oMath xmlns:m="http://schemas.openxmlformats.org/officeDocument/2006/math"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𝑀</m:t>
                    </m:r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=0,25</m:t>
                    </m:r>
                  </m:oMath>
                </a14:m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</a:p>
              <a:p>
                <a:pPr algn="just"/>
                <a:endParaRPr lang="es-ES" sz="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;0,25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=0,170         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;0,25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=0,037         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;0,25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=0,008</m:t>
                      </m:r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11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=97       </m:t>
                      </m:r>
                      <m:r>
                        <a:rPr lang="es-ES" sz="180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=44      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𝑅</m:t>
                      </m:r>
                      <m:d>
                        <m:dPr>
                          <m:ctrlPr>
                            <a:rPr lang="es-ES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0,25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;0,25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;0,25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=1,28</m:t>
                      </m:r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11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s-ES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0,25</m:t>
                          </m:r>
                        </m:e>
                      </m:d>
                      <m:r>
                        <a:rPr lang="es-ES" sz="1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s-ES" sz="1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𝑌</m:t>
                          </m:r>
                          <m:r>
                            <a:rPr lang="es-ES" sz="1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;0,25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s-ES" sz="1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;0,25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=16,49</m:t>
                      </m:r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11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𝑉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𝑌</m:t>
                          </m:r>
                          <m:r>
                            <a:rPr lang="es-ES" sz="1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;0,25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s-ES" sz="18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0,25</m:t>
                              </m:r>
                            </m:e>
                          </m:d>
                        </m:e>
                        <m: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s-ES" sz="18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s-ES" sz="18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0,25</m:t>
                                  </m:r>
                                </m:e>
                              </m:d>
                            </m:num>
                            <m:den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</m:d>
                            </m:den>
                          </m:f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ES" sz="18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𝛿</m:t>
                              </m:r>
                            </m:den>
                          </m:f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=9,76</m:t>
                      </m:r>
                      <m:r>
                        <a:rPr lang="es-ES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8</m:t>
                      </m:r>
                      <m:r>
                        <a:rPr lang="es-ES" sz="1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           </m:t>
                      </m:r>
                      <m:r>
                        <a:rPr lang="es-ES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𝐷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𝑌</m:t>
                          </m:r>
                          <m:r>
                            <a:rPr lang="es-ES" sz="1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;0,25</m:t>
                          </m:r>
                        </m:e>
                      </m:d>
                      <m:r>
                        <a:rPr lang="es-ES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=3,125</m:t>
                      </m:r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11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𝛾</m:t>
                          </m:r>
                        </m:e>
                        <m:sub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𝑌</m:t>
                          </m:r>
                          <m:r>
                            <a:rPr lang="es-ES" sz="1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;0,25</m:t>
                          </m:r>
                        </m:e>
                      </m:d>
                      <m:r>
                        <a:rPr lang="es-ES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=0,3097</m:t>
                      </m:r>
                      <m:r>
                        <a:rPr lang="es-ES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             </m:t>
                      </m:r>
                      <m:r>
                        <a:rPr lang="es-ES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𝛼</m:t>
                      </m:r>
                      <m:d>
                        <m:dPr>
                          <m:ctrlPr>
                            <a:rPr lang="es-ES" sz="1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0,25</m:t>
                          </m:r>
                        </m:e>
                      </m:d>
                      <m:r>
                        <a:rPr lang="es-ES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</m:t>
                          </m:r>
                        </m:num>
                        <m:den>
                          <m:sSup>
                            <m:s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s-E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3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𝑌</m:t>
                                      </m:r>
                                      <m:r>
                                        <a:rPr lang="es-E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;0.25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ES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=41,8</m:t>
                      </m:r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AR" sz="1800" dirty="0"/>
              </a:p>
              <a:p>
                <a:pPr algn="just"/>
                <a:endParaRPr lang="es-ES" sz="1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2 Subtítul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0" y="692696"/>
                <a:ext cx="9166494" cy="6165304"/>
              </a:xfrm>
              <a:blipFill rotWithShape="1">
                <a:blip r:embed="rId2"/>
                <a:stretch>
                  <a:fillRect l="-665" t="-39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882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 smtClean="0">
                <a:latin typeface="Arial" pitchFamily="34" charset="0"/>
                <a:cs typeface="Arial" pitchFamily="34" charset="0"/>
              </a:rPr>
              <a:t>El Reaseguro y la Solvencia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Subtítulo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0" y="692696"/>
                <a:ext cx="9166494" cy="6165304"/>
              </a:xfrm>
              <a:solidFill>
                <a:srgbClr val="99FF99"/>
              </a:solidFill>
            </p:spPr>
            <p:txBody>
              <a:bodyPr>
                <a:normAutofit/>
              </a:bodyPr>
              <a:lstStyle/>
              <a:p>
                <a:pPr algn="just"/>
                <a:r>
                  <a:rPr lang="es-ES" sz="20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Aplicación </a:t>
                </a:r>
                <a:r>
                  <a:rPr lang="es-ES" sz="20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a un caso</a:t>
                </a:r>
              </a:p>
              <a:p>
                <a:pPr algn="just"/>
                <a:r>
                  <a:rPr lang="es-ES" sz="18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B) Aplicación a la aseguradora</a:t>
                </a:r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:</a:t>
                </a:r>
              </a:p>
              <a:p>
                <a:pPr algn="just"/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B.4) Cálculo de los parámetros para cada valor de </a:t>
                </a:r>
                <a:r>
                  <a:rPr lang="es-ES" sz="1800" b="1" i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M</a:t>
                </a:r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:</a:t>
                </a:r>
              </a:p>
              <a:p>
                <a:pPr algn="just"/>
                <a:endParaRPr lang="es-ES" sz="8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Para distintos valores de </a:t>
                </a:r>
                <a14:m>
                  <m:oMath xmlns:m="http://schemas.openxmlformats.org/officeDocument/2006/math">
                    <m:r>
                      <a:rPr lang="es-ES" sz="1800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𝑀</m:t>
                    </m:r>
                  </m:oMath>
                </a14:m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</a:p>
              <a:p>
                <a:pPr algn="just"/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4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B.5) Cálculo del MSM </a:t>
                </a:r>
                <a14:m>
                  <m:oMath xmlns:m="http://schemas.openxmlformats.org/officeDocument/2006/math">
                    <m:r>
                      <a:rPr lang="es-ES" sz="1800" b="1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𝑼</m:t>
                    </m:r>
                  </m:oMath>
                </a14:m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, para cada valor de </a:t>
                </a:r>
                <a14:m>
                  <m:oMath xmlns:m="http://schemas.openxmlformats.org/officeDocument/2006/math">
                    <m:r>
                      <a:rPr lang="es-ES" sz="1800" b="1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𝑴</m:t>
                    </m:r>
                  </m:oMath>
                </a14:m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  <a:endParaRPr lang="es-ES" sz="18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100" i="1" dirty="0" smtClean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begChr m:val="{"/>
                          <m:endChr m:val="}"/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𝑌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&gt;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𝑈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𝑈</m:t>
                          </m:r>
                        </m:sub>
                        <m: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∞</m:t>
                          </m:r>
                        </m:sup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e>
                          </m:d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𝑑𝑌</m:t>
                          </m:r>
                        </m:e>
                      </m:nary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=1−</m:t>
                      </m:r>
                      <m:nary>
                        <m:naryPr>
                          <m:limLoc m:val="subSup"/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𝑈</m:t>
                          </m:r>
                        </m:sup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e>
                          </m:d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𝑑𝑌</m:t>
                          </m:r>
                        </m:e>
                      </m:nary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=0,003</m:t>
                      </m:r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11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𝑈</m:t>
                          </m:r>
                        </m:sup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e>
                          </m:d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𝑑𝑌</m:t>
                          </m:r>
                        </m:e>
                      </m:nary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=0,997</m:t>
                      </m:r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2 Subtítul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0" y="692696"/>
                <a:ext cx="9166494" cy="6165304"/>
              </a:xfrm>
              <a:blipFill rotWithShape="1">
                <a:blip r:embed="rId2"/>
                <a:stretch>
                  <a:fillRect l="-665" t="-39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04969"/>
            <a:ext cx="6958142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707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 smtClean="0">
                <a:latin typeface="Arial" pitchFamily="34" charset="0"/>
                <a:cs typeface="Arial" pitchFamily="34" charset="0"/>
              </a:rPr>
              <a:t>El Reaseguro y la Solvencia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Subtítulo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0" y="692696"/>
                <a:ext cx="9166494" cy="6165304"/>
              </a:xfrm>
              <a:solidFill>
                <a:srgbClr val="99FF99"/>
              </a:solidFill>
            </p:spPr>
            <p:txBody>
              <a:bodyPr>
                <a:normAutofit/>
              </a:bodyPr>
              <a:lstStyle/>
              <a:p>
                <a:pPr algn="just"/>
                <a:r>
                  <a:rPr lang="es-ES" sz="20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Aplicación </a:t>
                </a:r>
                <a:r>
                  <a:rPr lang="es-ES" sz="20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a un caso</a:t>
                </a:r>
              </a:p>
              <a:p>
                <a:pPr algn="just"/>
                <a:r>
                  <a:rPr lang="es-ES" sz="18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B) Aplicación a la aseguradora</a:t>
                </a:r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:</a:t>
                </a:r>
              </a:p>
              <a:p>
                <a:pPr algn="just"/>
                <a:r>
                  <a:rPr lang="es-ES" sz="18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B.5) Cálculo del </a:t>
                </a:r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MSM </a:t>
                </a:r>
                <a14:m>
                  <m:oMath xmlns:m="http://schemas.openxmlformats.org/officeDocument/2006/math">
                    <m:r>
                      <a:rPr lang="es-ES" sz="1800" b="1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𝑼</m:t>
                    </m:r>
                  </m:oMath>
                </a14:m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, </a:t>
                </a:r>
                <a:r>
                  <a:rPr lang="es-ES" sz="18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para cada valor de </a:t>
                </a:r>
                <a14:m>
                  <m:oMath xmlns:m="http://schemas.openxmlformats.org/officeDocument/2006/math">
                    <m:r>
                      <a:rPr lang="es-ES" sz="1800" b="1" i="1" dirty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𝑴</m:t>
                    </m:r>
                  </m:oMath>
                </a14:m>
                <a:r>
                  <a:rPr lang="es-ES" sz="18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  <a:endParaRPr lang="es-ES" sz="1800" i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8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Para M=0,25, aplicando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la </a:t>
                </a:r>
                <a:r>
                  <a:rPr lang="es-ES" sz="1800" b="1" i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Transformación Wilson </a:t>
                </a:r>
                <a:r>
                  <a:rPr lang="es-ES" sz="1800" b="1" i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Hilferty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a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partir de la </a:t>
                </a:r>
                <a:r>
                  <a:rPr lang="es-ES" sz="1800" b="1" i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Normal Estándar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se aproxima una variable </a:t>
                </a:r>
                <a:r>
                  <a:rPr lang="es-ES" sz="1800" b="1" i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Gamma Estándar</a:t>
                </a:r>
                <a:r>
                  <a:rPr lang="es-ES" sz="1800" b="1" i="1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s-ES" sz="1800" b="1" i="1" dirty="0" smtClean="0">
                    <a:latin typeface="Arial" pitchFamily="34" charset="0"/>
                    <a:cs typeface="Arial" pitchFamily="34" charset="0"/>
                  </a:rPr>
                  <a:t>.</a:t>
                </a:r>
                <a:endParaRPr lang="es-AR" sz="1800" b="1" i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0,997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0,997</m:t>
                                      </m:r>
                                    </m:sub>
                                  </m:sSub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6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AR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s-E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s-AR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  <m:r>
                                            <a:rPr lang="es-ES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;0,25</m:t>
                                          </m:r>
                                        </m:e>
                                      </m:d>
                                    </m:den>
                                  </m:f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AR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s-E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s-AR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  <m:r>
                                            <a:rPr lang="es-ES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;0,25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6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27∙</m:t>
                          </m:r>
                          <m:f>
                            <m:f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4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AR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s-E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s-AR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  <m:r>
                                            <a:rPr lang="es-ES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;0,25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𝑌</m:t>
                              </m:r>
                              <m:r>
                                <a:rPr lang="es-ES" sz="1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;0,25</m:t>
                              </m:r>
                            </m:e>
                          </m:d>
                        </m:den>
                      </m:f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=3,091</m:t>
                      </m:r>
                    </m:oMath>
                  </m:oMathPara>
                </a14:m>
                <a:endParaRPr lang="es-AR" sz="1800" dirty="0"/>
              </a:p>
              <a:p>
                <a:pPr algn="just"/>
                <a:endParaRPr lang="es-AR" sz="180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0,997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0,997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r>
                        <a:rPr lang="es-ES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𝐷</m:t>
                      </m:r>
                      <m:d>
                        <m:dPr>
                          <m:ctrlPr>
                            <a:rPr lang="es-ES" sz="1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𝑌</m:t>
                          </m:r>
                          <m:r>
                            <a:rPr lang="es-ES" sz="1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;0,25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s-ES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s-ES" sz="1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𝑌</m:t>
                          </m:r>
                          <m:r>
                            <a:rPr lang="es-ES" sz="1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;0,25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=26,149</m:t>
                      </m:r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0,997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s-ES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0,25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𝑈</m:t>
                      </m:r>
                      <m:d>
                        <m:dPr>
                          <m:ctrlPr>
                            <a:rPr lang="es-ES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0,25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s-ES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16,49+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𝑈</m:t>
                      </m:r>
                      <m:d>
                        <m:dPr>
                          <m:ctrlP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0,25</m:t>
                          </m:r>
                        </m:e>
                      </m:d>
                      <m:r>
                        <a:rPr lang="es-ES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26,149      ⇒     </m:t>
                      </m:r>
                      <m:r>
                        <a:rPr lang="es-ES" sz="1800" b="1" i="1">
                          <a:solidFill>
                            <a:schemeClr val="tx1"/>
                          </a:solidFill>
                          <a:latin typeface="Cambria Math"/>
                        </a:rPr>
                        <m:t>𝑼</m:t>
                      </m:r>
                      <m:d>
                        <m:dPr>
                          <m:ctrlPr>
                            <a:rPr lang="es-ES" sz="18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𝟎</m:t>
                          </m:r>
                          <m:r>
                            <a:rPr lang="es-ES" sz="18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s-ES" sz="18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𝟐𝟓</m:t>
                          </m:r>
                        </m:e>
                      </m:d>
                      <m:r>
                        <a:rPr lang="es-ES" sz="1800" b="1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s-ES" sz="1800" b="1" i="1">
                          <a:solidFill>
                            <a:schemeClr val="tx1"/>
                          </a:solidFill>
                          <a:latin typeface="Cambria Math"/>
                        </a:rPr>
                        <m:t>𝟗</m:t>
                      </m:r>
                      <m:r>
                        <a:rPr lang="es-ES" sz="1800" b="1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a:rPr lang="es-ES" sz="1800" b="1" i="1">
                          <a:solidFill>
                            <a:schemeClr val="tx1"/>
                          </a:solidFill>
                          <a:latin typeface="Cambria Math"/>
                        </a:rPr>
                        <m:t>𝟔𝟓𝟗</m:t>
                      </m:r>
                    </m:oMath>
                  </m:oMathPara>
                </a14:m>
                <a:endParaRPr lang="es-AR" sz="1800" b="1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2 Subtítul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0" y="692696"/>
                <a:ext cx="9166494" cy="6165304"/>
              </a:xfrm>
              <a:blipFill rotWithShape="1">
                <a:blip r:embed="rId2"/>
                <a:stretch>
                  <a:fillRect l="-665" t="-396" r="-46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808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 smtClean="0">
                <a:latin typeface="Arial" pitchFamily="34" charset="0"/>
                <a:cs typeface="Arial" pitchFamily="34" charset="0"/>
              </a:rPr>
              <a:t>El Reaseguro y la Solvencia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Subtítulo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0" y="692696"/>
                <a:ext cx="9166494" cy="6165304"/>
              </a:xfrm>
              <a:solidFill>
                <a:srgbClr val="99FF99"/>
              </a:solidFill>
            </p:spPr>
            <p:txBody>
              <a:bodyPr>
                <a:normAutofit/>
              </a:bodyPr>
              <a:lstStyle/>
              <a:p>
                <a:pPr algn="just"/>
                <a:r>
                  <a:rPr lang="es-ES" sz="20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Aplicación </a:t>
                </a:r>
                <a:r>
                  <a:rPr lang="es-ES" sz="20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a un caso</a:t>
                </a:r>
              </a:p>
              <a:p>
                <a:pPr algn="just"/>
                <a:r>
                  <a:rPr lang="es-ES" sz="18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B) Aplicación a la aseguradora</a:t>
                </a:r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:</a:t>
                </a:r>
              </a:p>
              <a:p>
                <a:pPr algn="just"/>
                <a:r>
                  <a:rPr lang="es-ES" sz="18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B.5) Cálculo del </a:t>
                </a:r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MSM, </a:t>
                </a:r>
                <a14:m>
                  <m:oMath xmlns:m="http://schemas.openxmlformats.org/officeDocument/2006/math">
                    <m:r>
                      <a:rPr lang="es-ES" sz="1800" b="1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𝑼</m:t>
                    </m:r>
                  </m:oMath>
                </a14:m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, </a:t>
                </a:r>
                <a:r>
                  <a:rPr lang="es-ES" sz="18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para cada valor de </a:t>
                </a:r>
                <a14:m>
                  <m:oMath xmlns:m="http://schemas.openxmlformats.org/officeDocument/2006/math">
                    <m:r>
                      <a:rPr lang="es-ES" sz="1800" b="1" i="1" dirty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𝑴</m:t>
                    </m:r>
                  </m:oMath>
                </a14:m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</a:p>
              <a:p>
                <a:pPr algn="just"/>
                <a:endParaRPr lang="es-ES" sz="8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% del Margen de Solvencia: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sz="1800" b="0" i="1" smtClean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𝑈</m:t>
                        </m:r>
                        <m:d>
                          <m:dPr>
                            <m:ctrlP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  <a:cs typeface="Arial" pitchFamily="34" charset="0"/>
                              </a:rPr>
                              <m:t>𝑀</m:t>
                            </m:r>
                          </m:e>
                        </m:d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/</m:t>
                        </m:r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𝑈</m:t>
                        </m:r>
                        <m:d>
                          <m:dPr>
                            <m:ctrlP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  <a:cs typeface="Arial" pitchFamily="34" charset="0"/>
                              </a:rPr>
                              <m:t>20</m:t>
                            </m:r>
                          </m:e>
                        </m:d>
                      </m:e>
                    </m:d>
                    <m:r>
                      <a:rPr lang="es-ES" sz="18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  <a:cs typeface="Arial" pitchFamily="34" charset="0"/>
                      </a:rPr>
                      <m:t>∙100</m:t>
                    </m:r>
                  </m:oMath>
                </a14:m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8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% Prima Retenida: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sz="1800" i="1" smtClean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s-ES" sz="1800" b="0" i="1" smtClean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𝑃</m:t>
                        </m:r>
                        <m:d>
                          <m:dPr>
                            <m:ctrlPr>
                              <a:rPr lang="es-ES" sz="1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s-ES" sz="1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cs typeface="Arial" pitchFamily="34" charset="0"/>
                              </a:rPr>
                              <m:t>𝑀</m:t>
                            </m:r>
                          </m:e>
                        </m:d>
                        <m:r>
                          <a:rPr lang="es-ES" sz="1800" b="0" i="1" smtClean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/</m:t>
                        </m:r>
                        <m:r>
                          <a:rPr lang="es-ES" sz="1800" b="0" i="1" smtClean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𝑃</m:t>
                        </m:r>
                        <m:d>
                          <m:dPr>
                            <m:ctrlPr>
                              <a:rPr lang="es-ES" sz="1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s-ES" sz="1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cs typeface="Arial" pitchFamily="34" charset="0"/>
                              </a:rPr>
                              <m:t>20</m:t>
                            </m:r>
                          </m:e>
                        </m:d>
                      </m:e>
                    </m:d>
                    <m:r>
                      <a:rPr lang="es-ES" sz="180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  <a:cs typeface="Arial" pitchFamily="34" charset="0"/>
                      </a:rPr>
                      <m:t>∙</m:t>
                    </m:r>
                    <m:r>
                      <a:rPr lang="es-ES" sz="18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  <a:cs typeface="Arial" pitchFamily="34" charset="0"/>
                      </a:rPr>
                      <m:t>100</m:t>
                    </m:r>
                  </m:oMath>
                </a14:m>
                <a:endParaRPr lang="es-ES" sz="1800" b="0" dirty="0" smtClean="0">
                  <a:solidFill>
                    <a:schemeClr val="tx1"/>
                  </a:solidFill>
                  <a:latin typeface="Arial" pitchFamily="34" charset="0"/>
                  <a:ea typeface="Cambria Math"/>
                  <a:cs typeface="Arial" pitchFamily="34" charset="0"/>
                </a:endParaRPr>
              </a:p>
              <a:p>
                <a:pPr algn="just"/>
                <a:endParaRPr lang="es-ES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% Prima Cedida: </a:t>
                </a:r>
                <a14:m>
                  <m:oMath xmlns:m="http://schemas.openxmlformats.org/officeDocument/2006/math">
                    <m:r>
                      <a:rPr lang="es-ES" sz="1800" b="0" i="1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100−</m:t>
                    </m:r>
                    <m:d>
                      <m:dPr>
                        <m:ctrlPr>
                          <a:rPr lang="es-ES" sz="1800" b="0" i="1" smtClean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s-ES" sz="1800" dirty="0">
                            <a:solidFill>
                              <a:schemeClr val="tx1"/>
                            </a:solidFill>
                            <a:latin typeface="Arial" pitchFamily="34" charset="0"/>
                            <a:cs typeface="Arial" pitchFamily="34" charset="0"/>
                          </a:rPr>
                          <m:t>% </m:t>
                        </m:r>
                        <m:r>
                          <m:rPr>
                            <m:nor/>
                          </m:rPr>
                          <a:rPr lang="es-ES" sz="1800" dirty="0">
                            <a:solidFill>
                              <a:schemeClr val="tx1"/>
                            </a:solidFill>
                            <a:latin typeface="Arial" pitchFamily="34" charset="0"/>
                            <a:cs typeface="Arial" pitchFamily="34" charset="0"/>
                          </a:rPr>
                          <m:t>Prima</m:t>
                        </m:r>
                        <m:r>
                          <m:rPr>
                            <m:nor/>
                          </m:rPr>
                          <a:rPr lang="es-ES" sz="1800" dirty="0">
                            <a:solidFill>
                              <a:schemeClr val="tx1"/>
                            </a:solidFill>
                            <a:latin typeface="Arial" pitchFamily="34" charset="0"/>
                            <a:cs typeface="Arial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s-ES" sz="1800" dirty="0">
                            <a:solidFill>
                              <a:schemeClr val="tx1"/>
                            </a:solidFill>
                            <a:latin typeface="Arial" pitchFamily="34" charset="0"/>
                            <a:cs typeface="Arial" pitchFamily="34" charset="0"/>
                          </a:rPr>
                          <m:t>Retenida</m:t>
                        </m:r>
                      </m:e>
                    </m:d>
                  </m:oMath>
                </a14:m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2 Subtítul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0" y="692696"/>
                <a:ext cx="9166494" cy="6165304"/>
              </a:xfrm>
              <a:blipFill rotWithShape="1">
                <a:blip r:embed="rId2"/>
                <a:stretch>
                  <a:fillRect l="-665" t="-39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84984"/>
            <a:ext cx="7655579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087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 smtClean="0">
                <a:latin typeface="Arial" pitchFamily="34" charset="0"/>
                <a:cs typeface="Arial" pitchFamily="34" charset="0"/>
              </a:rPr>
              <a:t>El Reaseguro y la Solvencia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22494" y="692696"/>
            <a:ext cx="9144000" cy="6165304"/>
          </a:xfrm>
          <a:solidFill>
            <a:srgbClr val="99FF99"/>
          </a:solidFill>
        </p:spPr>
        <p:txBody>
          <a:bodyPr>
            <a:normAutofit/>
          </a:bodyPr>
          <a:lstStyle/>
          <a:p>
            <a:pPr algn="just"/>
            <a:r>
              <a:rPr lang="es-ES" sz="2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Aplicación </a:t>
            </a:r>
            <a:r>
              <a:rPr lang="es-ES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 un caso</a:t>
            </a:r>
          </a:p>
          <a:p>
            <a:pPr algn="just"/>
            <a:r>
              <a:rPr lang="es-ES" sz="1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Curva de Indiferencia:</a:t>
            </a:r>
          </a:p>
          <a:p>
            <a:pPr algn="just"/>
            <a:endParaRPr lang="es-ES" sz="1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8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5" name="1 Gráfico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87859"/>
              </p:ext>
            </p:extLst>
          </p:nvPr>
        </p:nvGraphicFramePr>
        <p:xfrm>
          <a:off x="1043608" y="1628800"/>
          <a:ext cx="7272808" cy="46570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5719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 smtClean="0">
                <a:latin typeface="Arial" pitchFamily="34" charset="0"/>
                <a:cs typeface="Arial" pitchFamily="34" charset="0"/>
              </a:rPr>
              <a:t>El Reaseguro y la Solvencia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22494" y="692696"/>
            <a:ext cx="9144000" cy="6165304"/>
          </a:xfrm>
          <a:solidFill>
            <a:srgbClr val="99FF99"/>
          </a:solidFill>
        </p:spPr>
        <p:txBody>
          <a:bodyPr>
            <a:normAutofit/>
          </a:bodyPr>
          <a:lstStyle/>
          <a:p>
            <a:pPr algn="just"/>
            <a:endParaRPr lang="es-ES" sz="1800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s-ES" sz="2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Sección 3</a:t>
            </a:r>
          </a:p>
          <a:p>
            <a:endParaRPr lang="es-ES" sz="28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s-ES" sz="2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La Solvencia en períodos plurianuales</a:t>
            </a:r>
          </a:p>
          <a:p>
            <a:endParaRPr lang="es-ES" sz="2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8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21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 smtClean="0">
                <a:latin typeface="Arial" pitchFamily="34" charset="0"/>
                <a:cs typeface="Arial" pitchFamily="34" charset="0"/>
              </a:rPr>
              <a:t>Solvencia en períodos plurianuales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Subtítulo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2494" y="692696"/>
                <a:ext cx="9144000" cy="6165304"/>
              </a:xfrm>
              <a:solidFill>
                <a:srgbClr val="99FF99"/>
              </a:solidFill>
            </p:spPr>
            <p:txBody>
              <a:bodyPr>
                <a:normAutofit/>
              </a:bodyPr>
              <a:lstStyle/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Partiendo de un margen de solvencia inicial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𝑈</m:t>
                        </m:r>
                      </m:e>
                      <m:sub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durante el primer año (ejercicio contable) se obtienen ingresos (primas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s-ES" sz="1800" b="0" i="0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 </m:t>
                    </m:r>
                    <m:sSub>
                      <m:sSubPr>
                        <m:ctrlPr>
                          <a:rPr lang="es-ES" sz="1800" i="1" dirty="0" smtClean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ES" sz="1800" b="0" i="1" dirty="0" smtClean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𝑃</m:t>
                        </m:r>
                      </m:e>
                      <m:sub>
                        <m:r>
                          <a:rPr lang="es-ES" sz="1800" b="0" i="1" dirty="0" smtClean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y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ocurren egresos (siniestros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00" i="1" dirty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ES" sz="1800" b="0" i="1" dirty="0" smtClean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𝑌</m:t>
                        </m:r>
                      </m:e>
                      <m:sub>
                        <m:r>
                          <a:rPr lang="es-ES" sz="1800" i="1" dirty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. Determinan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un margen de solvencia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𝑈</m:t>
                        </m:r>
                      </m:e>
                      <m:sub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al final del primer año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</a:p>
              <a:p>
                <a:pPr algn="just"/>
                <a:endParaRPr lang="es-ES" sz="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es-ES" sz="1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es-ES" sz="1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s-ES" sz="1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s-ES" sz="1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AR" sz="1800" dirty="0"/>
              </a:p>
              <a:p>
                <a:pPr algn="just"/>
                <a:endParaRPr lang="es-ES" sz="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Así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sucesivamente se llega hasta un margen de solvencia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𝑈</m:t>
                        </m:r>
                      </m:e>
                      <m:sub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al final del año </a:t>
                </a:r>
                <a14:m>
                  <m:oMath xmlns:m="http://schemas.openxmlformats.org/officeDocument/2006/math">
                    <m:r>
                      <a:rPr lang="es-ES" sz="1800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𝑡</m:t>
                    </m:r>
                  </m:oMath>
                </a14:m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  <a:endParaRPr lang="es-AR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0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0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0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Cuando la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gráfica cruza el eje de las abscisas,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se produce </a:t>
                </a:r>
                <a:r>
                  <a:rPr lang="es-ES" sz="1800" b="1" i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ruina técnica o </a:t>
                </a:r>
                <a:r>
                  <a:rPr lang="es-ES" sz="1800" b="1" i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insolvencia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</a:p>
              <a:p>
                <a:pPr algn="just"/>
                <a:endParaRPr lang="es-ES" sz="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&lt;0   ⇒   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&gt;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s-AR" sz="1800" dirty="0"/>
              </a:p>
              <a:p>
                <a:pPr algn="just"/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2 Subtítul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2494" y="692696"/>
                <a:ext cx="9144000" cy="6165304"/>
              </a:xfrm>
              <a:blipFill rotWithShape="1">
                <a:blip r:embed="rId2"/>
                <a:stretch>
                  <a:fillRect l="-600" t="-495" r="-53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936"/>
            <a:ext cx="6117901" cy="2423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337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 smtClean="0">
                <a:latin typeface="Arial" pitchFamily="34" charset="0"/>
                <a:cs typeface="Arial" pitchFamily="34" charset="0"/>
              </a:rPr>
              <a:t>Solvencia en períodos plurianuales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Subtítulo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0" y="692696"/>
                <a:ext cx="9166494" cy="6165304"/>
              </a:xfrm>
              <a:solidFill>
                <a:srgbClr val="99FF99"/>
              </a:solidFill>
            </p:spPr>
            <p:txBody>
              <a:bodyPr>
                <a:normAutofit/>
              </a:bodyPr>
              <a:lstStyle/>
              <a:p>
                <a:pPr algn="just"/>
                <a:r>
                  <a:rPr lang="es-ES" sz="20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Un modelo plurianual de la Solvencia</a:t>
                </a:r>
              </a:p>
              <a:p>
                <a:pPr algn="just"/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Elementos del modelo:</a:t>
                </a:r>
              </a:p>
              <a:p>
                <a:pPr algn="just"/>
                <a:endParaRPr lang="es-ES" sz="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285750" lvl="0" indent="-285750" algn="just">
                  <a:buFont typeface="Wingdings" pitchFamily="2" charset="2"/>
                  <a:buChar char="Ø"/>
                </a:pPr>
                <a:r>
                  <a:rPr lang="es-ES" sz="1600" b="1" i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Recargo de Seguridad</a:t>
                </a:r>
                <a:r>
                  <a:rPr lang="es-ES" sz="16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sz="1600" b="1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𝝆</m:t>
                    </m:r>
                  </m:oMath>
                </a14:m>
                <a:r>
                  <a:rPr lang="es-ES" sz="16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(sobre las primas puras)</a:t>
                </a:r>
              </a:p>
              <a:p>
                <a:pPr marL="285750" lvl="0" indent="-285750" algn="just">
                  <a:buFont typeface="Wingdings" pitchFamily="2" charset="2"/>
                  <a:buChar char="Ø"/>
                </a:pPr>
                <a:endParaRPr lang="es-ES" sz="800" dirty="0">
                  <a:solidFill>
                    <a:schemeClr val="tx1"/>
                  </a:solidFill>
                </a:endParaRPr>
              </a:p>
              <a:p>
                <a:pPr marL="285750" indent="-285750" algn="just">
                  <a:buFont typeface="Wingdings" pitchFamily="2" charset="2"/>
                  <a:buChar char="Ø"/>
                </a:pPr>
                <a:r>
                  <a:rPr lang="es-ES" sz="1600" b="1" i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Tasa de rendimiento</a:t>
                </a:r>
                <a:r>
                  <a:rPr lang="es-ES" sz="16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sz="1600" b="1" i="1">
                        <a:solidFill>
                          <a:schemeClr val="tx1"/>
                        </a:solidFill>
                        <a:latin typeface="Cambria Math"/>
                      </a:rPr>
                      <m:t>𝒊</m:t>
                    </m:r>
                  </m:oMath>
                </a14:m>
                <a:r>
                  <a:rPr lang="es-ES" sz="16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de las inversiones realizadas con las reservas técnicas y el margen de solvencia, considerado </a:t>
                </a:r>
                <a:r>
                  <a:rPr lang="es-ES" sz="1600" b="1" i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constante</a:t>
                </a:r>
                <a:r>
                  <a:rPr lang="es-ES" sz="16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en el tiempo.</a:t>
                </a:r>
                <a:endParaRPr lang="es-AR" sz="1600" dirty="0">
                  <a:solidFill>
                    <a:schemeClr val="tx1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s-E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s-ES" sz="16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s-AR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1+</m:t>
                          </m:r>
                          <m:r>
                            <a:rPr lang="es-E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s-AR" sz="1600" dirty="0">
                  <a:solidFill>
                    <a:schemeClr val="tx1"/>
                  </a:solidFill>
                </a:endParaRPr>
              </a:p>
              <a:p>
                <a:pPr marL="285750" lvl="0" indent="-285750" algn="just">
                  <a:buFont typeface="Wingdings" pitchFamily="2" charset="2"/>
                  <a:buChar char="Ø"/>
                </a:pPr>
                <a:endParaRPr lang="es-ES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s-ES" sz="16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El </a:t>
                </a:r>
                <a:r>
                  <a:rPr lang="es-ES" sz="1600" i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crecimiento natural de la cartera</a:t>
                </a:r>
                <a:r>
                  <a:rPr lang="es-ES" sz="16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provoca un aumento de la media del número de siniestros. </a:t>
                </a:r>
                <a:r>
                  <a:rPr lang="es-ES" sz="16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Se supone que </a:t>
                </a:r>
                <a:r>
                  <a:rPr lang="es-ES" sz="16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la </a:t>
                </a:r>
                <a:r>
                  <a:rPr lang="es-ES" sz="1600" b="1" i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tasa </a:t>
                </a:r>
                <a:r>
                  <a:rPr lang="es-ES" sz="1600" b="1" i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anual de crecimiento </a:t>
                </a:r>
                <a:r>
                  <a:rPr lang="es-ES" sz="1600" b="1" i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de </a:t>
                </a:r>
                <a:r>
                  <a:rPr lang="es-ES" sz="1600" b="1" i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la media del número de siniestros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1600" b="1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6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𝒓</m:t>
                        </m:r>
                      </m:e>
                      <m:sub>
                        <m:r>
                          <a:rPr lang="es-ES" sz="16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𝑵</m:t>
                        </m:r>
                      </m:sub>
                    </m:sSub>
                  </m:oMath>
                </a14:m>
                <a:r>
                  <a:rPr lang="es-ES" sz="16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es </a:t>
                </a:r>
                <a:r>
                  <a:rPr lang="es-ES" sz="1600" b="1" i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constante</a:t>
                </a:r>
                <a:r>
                  <a:rPr lang="es-ES" sz="16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s-ES" sz="16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en el tiempo.</a:t>
                </a:r>
                <a:endParaRPr lang="es-AR" sz="16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s-E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s-AR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</m:d>
                      <m:r>
                        <a:rPr lang="es-ES" sz="16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s-AR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s-E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s-ES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s-E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s-E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bSup>
                      <m:r>
                        <a:rPr lang="es-ES" sz="16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s-AR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s-E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s-AR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lang="es-AR" sz="1600" dirty="0">
                  <a:solidFill>
                    <a:schemeClr val="tx1"/>
                  </a:solidFill>
                </a:endParaRPr>
              </a:p>
              <a:p>
                <a:pPr lvl="0" algn="just"/>
                <a:endParaRPr lang="es-ES" sz="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285750" lvl="0" indent="-285750" algn="just">
                  <a:buFont typeface="Wingdings" pitchFamily="2" charset="2"/>
                  <a:buChar char="Ø"/>
                </a:pPr>
                <a:r>
                  <a:rPr lang="es-ES" sz="16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El</a:t>
                </a:r>
                <a:r>
                  <a:rPr lang="es-ES" sz="1600" i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índice de inflación</a:t>
                </a:r>
                <a:r>
                  <a:rPr lang="es-ES" sz="16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que afecta el costo de los siniestros pagados, afectando la media de la cuantía individual. Se supone que el </a:t>
                </a:r>
                <a:r>
                  <a:rPr lang="es-ES" sz="1600" b="1" i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tasa anual de crecimiento de la media de la cuantía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1600" b="1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6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𝒓</m:t>
                        </m:r>
                      </m:e>
                      <m:sub>
                        <m:r>
                          <a:rPr lang="es-ES" sz="16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𝑿</m:t>
                        </m:r>
                      </m:sub>
                    </m:sSub>
                  </m:oMath>
                </a14:m>
                <a:r>
                  <a:rPr lang="es-ES" sz="16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es </a:t>
                </a:r>
                <a:r>
                  <a:rPr lang="es-ES" sz="1600" b="1" i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constante</a:t>
                </a:r>
                <a:r>
                  <a:rPr lang="es-ES" sz="16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s-ES" sz="16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en el tiempo.</a:t>
                </a:r>
                <a:endParaRPr lang="es-AR" sz="16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r>
                  <a:rPr lang="es-ES" sz="16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1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s-E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s-AR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s-E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s-ES" sz="16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s-AR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s-E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s-ES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</m:sub>
                      <m:sup>
                        <m:r>
                          <a:rPr lang="es-E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  <m:r>
                          <a:rPr lang="es-E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−1</m:t>
                        </m:r>
                      </m:sup>
                    </m:sSubSup>
                    <m:r>
                      <a:rPr lang="es-ES" sz="1600" i="1">
                        <a:solidFill>
                          <a:schemeClr val="tx1"/>
                        </a:solidFill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s-AR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s-E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s-AR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s-E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</m:e>
                    </m:d>
                  </m:oMath>
                </a14:m>
                <a:endParaRPr lang="es-AR" sz="16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285750" indent="-285750" algn="just">
                  <a:buFont typeface="Wingdings" pitchFamily="2" charset="2"/>
                  <a:buChar char="Ø"/>
                </a:pPr>
                <a:r>
                  <a:rPr lang="es-ES" sz="16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Las primas pueden presentar un </a:t>
                </a:r>
                <a:r>
                  <a:rPr lang="es-ES" sz="1600" b="1" i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desfase </a:t>
                </a:r>
                <a:r>
                  <a:rPr lang="es-ES" sz="1600" b="1" i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de adaptación de </a:t>
                </a:r>
                <a:r>
                  <a:rPr lang="es-ES" sz="1600" b="1" i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d años</a:t>
                </a:r>
                <a:r>
                  <a:rPr lang="es-ES" sz="16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con respecto a la </a:t>
                </a:r>
                <a:r>
                  <a:rPr lang="es-ES" sz="16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inflación. 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s-E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s-ES" sz="16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AR" sz="16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6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ES" sz="16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s-AR" sz="16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6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s-AR" sz="16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s-ES" sz="16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sz="1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s-ES" sz="16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s-AR" sz="1600" dirty="0">
                  <a:solidFill>
                    <a:schemeClr val="tx1"/>
                  </a:solidFill>
                </a:endParaRPr>
              </a:p>
              <a:p>
                <a:pPr marL="285750" indent="-285750" algn="just">
                  <a:buFont typeface="Wingdings" pitchFamily="2" charset="2"/>
                  <a:buChar char="Ø"/>
                </a:pPr>
                <a:r>
                  <a:rPr lang="es-ES" sz="16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Las </a:t>
                </a:r>
                <a:r>
                  <a:rPr lang="es-ES" sz="1600" b="1" i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reservas técnicas</a:t>
                </a:r>
                <a:r>
                  <a:rPr lang="es-ES" sz="16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en un período es equivalen a </a:t>
                </a:r>
                <a:r>
                  <a:rPr lang="es-ES" sz="1600" i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k</a:t>
                </a:r>
                <a:r>
                  <a:rPr lang="es-ES" sz="16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veces la </a:t>
                </a:r>
                <a:r>
                  <a:rPr lang="es-ES" sz="16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prima</a:t>
                </a:r>
                <a:r>
                  <a:rPr lang="es-AR" sz="1600" dirty="0" smtClean="0">
                    <a:solidFill>
                      <a:schemeClr val="tx1"/>
                    </a:solidFill>
                  </a:rPr>
                  <a:t>.</a:t>
                </a:r>
                <a:endParaRPr lang="es-AR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𝑅𝑇</m:t>
                        </m:r>
                      </m:e>
                      <m:sub>
                        <m:r>
                          <a:rPr lang="es-ES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s-ES" sz="1800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𝑘</m:t>
                    </m:r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s-AR" sz="1800" dirty="0">
                    <a:solidFill>
                      <a:schemeClr val="tx1"/>
                    </a:solidFill>
                  </a:rPr>
                  <a:t>.</a:t>
                </a:r>
              </a:p>
              <a:p>
                <a:pPr algn="just"/>
                <a:endParaRPr lang="es-AR" sz="18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285750" lvl="0" indent="-285750" algn="just">
                  <a:buFont typeface="Wingdings" pitchFamily="2" charset="2"/>
                  <a:buChar char="Ø"/>
                </a:pPr>
                <a:endParaRPr lang="es-ES" sz="1800" dirty="0" smtClean="0">
                  <a:solidFill>
                    <a:srgbClr val="FF0000"/>
                  </a:solidFill>
                </a:endParaRPr>
              </a:p>
              <a:p>
                <a:pPr marL="285750" lvl="0" indent="-285750" algn="just">
                  <a:buFont typeface="Wingdings" pitchFamily="2" charset="2"/>
                  <a:buChar char="Ø"/>
                </a:pPr>
                <a:endParaRPr lang="es-ES" sz="1800" dirty="0">
                  <a:solidFill>
                    <a:srgbClr val="FF0000"/>
                  </a:solidFill>
                </a:endParaRPr>
              </a:p>
              <a:p>
                <a:pPr marL="285750" lvl="0" indent="-285750" algn="just">
                  <a:buFont typeface="Wingdings" pitchFamily="2" charset="2"/>
                  <a:buChar char="Ø"/>
                </a:pPr>
                <a:endParaRPr lang="es-AR" sz="1800" dirty="0">
                  <a:solidFill>
                    <a:srgbClr val="FF0000"/>
                  </a:solidFill>
                </a:endParaRPr>
              </a:p>
              <a:p>
                <a:pPr marL="285750" indent="-285750" algn="just">
                  <a:buFont typeface="Wingdings" pitchFamily="2" charset="2"/>
                  <a:buChar char="Ø"/>
                </a:pPr>
                <a:endParaRPr lang="es-ES" sz="18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2 Subtítul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0" y="692696"/>
                <a:ext cx="9166494" cy="6165304"/>
              </a:xfrm>
              <a:blipFill rotWithShape="1">
                <a:blip r:embed="rId2"/>
                <a:stretch>
                  <a:fillRect l="-665" t="-396" r="-266" b="-39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54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 smtClean="0">
                <a:latin typeface="Arial" pitchFamily="34" charset="0"/>
                <a:cs typeface="Arial" pitchFamily="34" charset="0"/>
              </a:rPr>
              <a:t>Solvencia de las Aseguradoras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9144000" cy="6165304"/>
          </a:xfrm>
          <a:solidFill>
            <a:srgbClr val="99FF99"/>
          </a:solidFill>
        </p:spPr>
        <p:txBody>
          <a:bodyPr>
            <a:normAutofit/>
          </a:bodyPr>
          <a:lstStyle/>
          <a:p>
            <a:pPr algn="just"/>
            <a:r>
              <a:rPr lang="es-ES" sz="2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Introducción al Concepto de Solvencia</a:t>
            </a:r>
            <a:endParaRPr lang="es-AR" sz="2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s-E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Toda </a:t>
            </a:r>
            <a:r>
              <a:rPr lang="es-E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empresa es </a:t>
            </a:r>
            <a:r>
              <a:rPr lang="es-ES" sz="1800" b="1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solvente</a:t>
            </a:r>
            <a:r>
              <a:rPr lang="es-E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si posee suficientes activos para hacer frente a sus </a:t>
            </a:r>
            <a:r>
              <a:rPr lang="es-E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pasivos.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s-ES" sz="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s-E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En las aseguradoras, los </a:t>
            </a:r>
            <a:r>
              <a:rPr lang="es-E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pasivos nunca son </a:t>
            </a:r>
            <a:r>
              <a:rPr lang="es-ES" sz="1800" b="1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conocidos exactamente</a:t>
            </a:r>
            <a:r>
              <a:rPr lang="es-E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y pueden </a:t>
            </a:r>
            <a:r>
              <a:rPr lang="es-ES" sz="1800" b="1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extenderse a muchos años</a:t>
            </a:r>
            <a:r>
              <a:rPr lang="es-E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en el futuro</a:t>
            </a:r>
            <a:r>
              <a:rPr lang="es-E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s-ES" sz="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s-E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Las </a:t>
            </a:r>
            <a:r>
              <a:rPr lang="es-E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prestaciones a que se compromete el asegurador al cubrir un riesgo, viene asociada a satisfacer la necesidad económica del asegurado cuando se produce el </a:t>
            </a:r>
            <a:r>
              <a:rPr lang="es-E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siniestro. </a:t>
            </a:r>
            <a:r>
              <a:rPr lang="es-ES" sz="1800" b="1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Compromiso a futuro</a:t>
            </a:r>
            <a:r>
              <a:rPr lang="es-E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s-ES" sz="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s-E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El hecho de que los ingresos, </a:t>
            </a:r>
            <a:r>
              <a:rPr lang="es-ES" sz="1800" b="1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primas</a:t>
            </a:r>
            <a:r>
              <a:rPr lang="es-E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se </a:t>
            </a:r>
            <a:r>
              <a:rPr lang="es-ES" sz="1800" b="1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producen antes</a:t>
            </a:r>
            <a:r>
              <a:rPr lang="es-E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de los egresos, </a:t>
            </a:r>
            <a:r>
              <a:rPr lang="es-ES" sz="1800" b="1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indemnizaciones</a:t>
            </a:r>
            <a:r>
              <a:rPr lang="es-E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y el carácter aleatorio de éstas, ponen en un primer plano el </a:t>
            </a:r>
            <a:r>
              <a:rPr lang="es-ES" sz="1800" b="1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objetivo de solvencia</a:t>
            </a:r>
            <a:r>
              <a:rPr lang="es-E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y en consecuencia el de </a:t>
            </a:r>
            <a:r>
              <a:rPr lang="es-ES" sz="1800" b="1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estabilidad del </a:t>
            </a:r>
            <a:r>
              <a:rPr lang="es-ES" sz="1800" b="1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asegurador</a:t>
            </a:r>
            <a:r>
              <a:rPr lang="es-E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s-ES" sz="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endParaRPr lang="es-ES" sz="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s-E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 </a:t>
            </a:r>
            <a:r>
              <a:rPr lang="es-ES" sz="1800" b="1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quiebra de la solvencia</a:t>
            </a:r>
            <a:r>
              <a:rPr lang="es-E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puede obedecer a la </a:t>
            </a:r>
            <a:r>
              <a:rPr lang="es-ES" sz="1800" b="1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natural fluctuación aleatoria</a:t>
            </a:r>
            <a:r>
              <a:rPr lang="es-E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de la </a:t>
            </a:r>
            <a:r>
              <a:rPr lang="es-E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siniestralidad.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s-ES" sz="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s-E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En consecuencia, el </a:t>
            </a:r>
            <a:r>
              <a:rPr lang="es-ES" sz="1800" b="1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riesgo de insolvencia</a:t>
            </a:r>
            <a:r>
              <a:rPr lang="es-E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es susceptible de </a:t>
            </a:r>
            <a:r>
              <a:rPr lang="es-ES" sz="1800" b="1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tratamiento </a:t>
            </a:r>
            <a:r>
              <a:rPr lang="es-ES" sz="1800" b="1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estadístico</a:t>
            </a:r>
            <a:r>
              <a:rPr lang="es-E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algn="just"/>
            <a:endParaRPr lang="es-ES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AR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90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 smtClean="0">
                <a:latin typeface="Arial" pitchFamily="34" charset="0"/>
                <a:cs typeface="Arial" pitchFamily="34" charset="0"/>
              </a:rPr>
              <a:t>Solvencia en períodos plurianuales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Subtítulo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0" y="692696"/>
                <a:ext cx="9166494" cy="6165304"/>
              </a:xfrm>
              <a:solidFill>
                <a:srgbClr val="99FF99"/>
              </a:solidFill>
            </p:spPr>
            <p:txBody>
              <a:bodyPr>
                <a:normAutofit/>
              </a:bodyPr>
              <a:lstStyle/>
              <a:p>
                <a:pPr algn="just"/>
                <a:r>
                  <a:rPr lang="es-ES" sz="20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Modelo plurianual de la Solvencia</a:t>
                </a: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Del modelo básico al modelo propuesto:</a:t>
                </a:r>
              </a:p>
              <a:p>
                <a:pPr algn="just"/>
                <a:endParaRPr lang="es-ES" sz="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8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es-ES" sz="18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s-ES" sz="1800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es-ES" sz="18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s-ES" sz="18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−1</m:t>
                          </m:r>
                        </m:sub>
                      </m:sSub>
                      <m:r>
                        <a:rPr lang="es-ES" sz="1800" i="1">
                          <a:solidFill>
                            <a:prstClr val="black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s-ES" sz="18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s-ES" sz="1800" i="1">
                          <a:solidFill>
                            <a:prstClr val="black"/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s-ES" sz="18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s-ES" sz="1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Se incorpora las reservas técnicas.</a:t>
                </a:r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𝑅𝑇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s-AR" sz="1800" dirty="0" smtClean="0"/>
              </a:p>
              <a:p>
                <a:pPr algn="just"/>
                <a:endParaRPr lang="es-AR" sz="1800" dirty="0"/>
              </a:p>
              <a:p>
                <a:pPr algn="just"/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El Margen de Solvencia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al final del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período </a:t>
                </a:r>
                <a14:m>
                  <m:oMath xmlns:m="http://schemas.openxmlformats.org/officeDocument/2006/math">
                    <m:r>
                      <a:rPr lang="es-ES" sz="1800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𝑡</m:t>
                    </m:r>
                  </m:oMath>
                </a14:m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i="1" dirty="0" smtClean="0">
                  <a:solidFill>
                    <a:srgbClr val="FF0000"/>
                  </a:solidFill>
                  <a:latin typeface="Cambria Math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1+</m:t>
                          </m:r>
                          <m:r>
                            <a:rPr lang="es-ES" sz="180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𝜌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𝑘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𝑖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s-AR" sz="180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s-AR" sz="18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𝑈</m:t>
                        </m:r>
                      </m:e>
                      <m:sub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−1</m:t>
                        </m:r>
                      </m:sub>
                    </m:sSub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𝑈</m:t>
                        </m:r>
                      </m:e>
                      <m:sub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−1</m:t>
                        </m:r>
                      </m:sub>
                    </m:sSub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∙</m:t>
                    </m:r>
                    <m:d>
                      <m:d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1+</m:t>
                        </m:r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e>
                    </m:d>
                  </m:oMath>
                </a14:m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: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MS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del período </a:t>
                </a:r>
                <a14:m>
                  <m:oMath xmlns:m="http://schemas.openxmlformats.org/officeDocument/2006/math"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𝑡</m:t>
                    </m:r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−1)</m:t>
                    </m:r>
                  </m:oMath>
                </a14:m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capitalizado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anualmente.</a:t>
                </a:r>
              </a:p>
              <a:p>
                <a:pPr algn="just"/>
                <a:endParaRPr lang="es-ES" sz="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s-AR" sz="18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∙</m:t>
                    </m:r>
                    <m:d>
                      <m:d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1+</m:t>
                        </m:r>
                        <m:r>
                          <a:rPr lang="es-ES" sz="180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𝜌</m:t>
                        </m:r>
                      </m:e>
                    </m:d>
                  </m:oMath>
                </a14:m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: Prima recargada del periodo </a:t>
                </a:r>
                <a14:m>
                  <m:oMath xmlns:m="http://schemas.openxmlformats.org/officeDocument/2006/math"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𝑡</m:t>
                    </m:r>
                  </m:oMath>
                </a14:m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 xmlns:m="http://schemas.openxmlformats.org/officeDocument/2006/math">
                    <m:d>
                      <m:dPr>
                        <m:ctrlPr>
                          <a:rPr lang="es-AR" sz="18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∙</m:t>
                        </m:r>
                        <m:sSub>
                          <m:sSubPr>
                            <m:ctrlPr>
                              <a:rPr lang="es-AR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𝑡</m:t>
                            </m:r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∙</m:t>
                        </m:r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e>
                    </m:d>
                  </m:oMath>
                </a14:m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: Rendimiento de las inversiones de la reserva técnicas</a:t>
                </a:r>
                <a:endParaRPr lang="es-AR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s-AR" sz="18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: Cuantía de los siniestros del período </a:t>
                </a:r>
                <a14:m>
                  <m:oMath xmlns:m="http://schemas.openxmlformats.org/officeDocument/2006/math"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𝑡</m:t>
                    </m:r>
                  </m:oMath>
                </a14:m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  <a:endParaRPr lang="es-AR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0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2 Subtítul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0" y="692696"/>
                <a:ext cx="9166494" cy="6165304"/>
              </a:xfrm>
              <a:blipFill rotWithShape="1">
                <a:blip r:embed="rId2"/>
                <a:stretch>
                  <a:fillRect l="-665" t="-39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523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 smtClean="0">
                <a:latin typeface="Arial" pitchFamily="34" charset="0"/>
                <a:cs typeface="Arial" pitchFamily="34" charset="0"/>
              </a:rPr>
              <a:t>Solvencia en períodos plurianuales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Subtítulo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0" y="692696"/>
                <a:ext cx="9166494" cy="6165304"/>
              </a:xfrm>
              <a:solidFill>
                <a:srgbClr val="99FF99"/>
              </a:solidFill>
            </p:spPr>
            <p:txBody>
              <a:bodyPr>
                <a:normAutofit/>
              </a:bodyPr>
              <a:lstStyle/>
              <a:p>
                <a:pPr algn="just"/>
                <a:r>
                  <a:rPr lang="es-ES" sz="20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Modelo plurianual de la Solvencia</a:t>
                </a:r>
              </a:p>
              <a:p>
                <a:pPr algn="just"/>
                <a:endParaRPr lang="es-ES" sz="10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A) Cálculo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1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𝑼</m:t>
                        </m:r>
                      </m:e>
                      <m:sub>
                        <m:r>
                          <a:rPr lang="es-ES" sz="18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</m:oMath>
                </a14:m>
                <a:endParaRPr lang="es-ES" sz="18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Cálculo del margen de solvencia después de </a:t>
                </a:r>
                <a14:m>
                  <m:oMath xmlns:m="http://schemas.openxmlformats.org/officeDocument/2006/math"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períodos transcurridos</a:t>
                </a:r>
                <a:r>
                  <a:rPr lang="es-ES" sz="1800" dirty="0">
                    <a:solidFill>
                      <a:schemeClr val="tx1"/>
                    </a:solidFill>
                  </a:rPr>
                  <a:t>.</a:t>
                </a:r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9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En el modelo básico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más reservas técnicas</a:t>
                </a:r>
              </a:p>
              <a:p>
                <a:pPr algn="just"/>
                <a:endParaRPr lang="es-ES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1+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𝜌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𝑅𝑇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AR" sz="1800" dirty="0" smtClean="0"/>
              </a:p>
              <a:p>
                <a:pPr algn="just"/>
                <a:endParaRPr lang="es-AR" sz="800" dirty="0"/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Teniendo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en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cuenta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la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capitalización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de sus componentes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</a:p>
              <a:p>
                <a:pPr algn="just"/>
                <a:endParaRPr lang="es-ES" sz="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sSup>
                        <m:sSup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p>
                          </m:sSubSup>
                        </m:e>
                        <m: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</m:sup>
                      </m:sSup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1+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𝜌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sSup>
                            <m:s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</m:sup>
                          </m:sSup>
                        </m:e>
                      </m:nary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𝑘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𝑖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b>
                          </m:s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sSup>
                            <m:s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</m:sup>
                          </m:sSup>
                        </m:e>
                      </m:nary>
                      <m:r>
                        <a:rPr lang="es-ES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sSup>
                        <m:sSup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𝑛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  <m: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2 Subtítul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0" y="692696"/>
                <a:ext cx="9166494" cy="6165304"/>
              </a:xfrm>
              <a:blipFill rotWithShape="1">
                <a:blip r:embed="rId2"/>
                <a:stretch>
                  <a:fillRect l="-665" t="-39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465" y="2132856"/>
            <a:ext cx="5754687" cy="92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507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 smtClean="0">
                <a:latin typeface="Arial" pitchFamily="34" charset="0"/>
                <a:cs typeface="Arial" pitchFamily="34" charset="0"/>
              </a:rPr>
              <a:t>Solvencia en períodos plurianuales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Subtítulo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0" y="692696"/>
                <a:ext cx="9166494" cy="6165304"/>
              </a:xfrm>
              <a:solidFill>
                <a:srgbClr val="99FF99"/>
              </a:solidFill>
            </p:spPr>
            <p:txBody>
              <a:bodyPr>
                <a:normAutofit/>
              </a:bodyPr>
              <a:lstStyle/>
              <a:p>
                <a:pPr algn="just"/>
                <a:r>
                  <a:rPr lang="es-ES" sz="20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Modelo plurianual de la Solvencia</a:t>
                </a:r>
              </a:p>
              <a:p>
                <a:pPr algn="just"/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A) Cálculo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1800" b="1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b="1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𝑼</m:t>
                        </m:r>
                      </m:e>
                      <m:sub>
                        <m:r>
                          <a:rPr lang="es-ES" sz="1800" b="1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</m:oMath>
                </a14:m>
                <a:endParaRPr lang="es-ES" sz="18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En el momento inicial 0:</a:t>
                </a:r>
                <a14:m>
                  <m:oMath xmlns:m="http://schemas.openxmlformats.org/officeDocument/2006/math">
                    <m:r>
                      <a:rPr lang="es-ES" sz="1800" b="0" i="0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=0</m:t>
                    </m:r>
                  </m:oMath>
                </a14:m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. Además se definió:</a:t>
                </a:r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sz="1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p>
                          </m:sSubSup>
                        </m:den>
                      </m:f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             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s-ES" sz="1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bSup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         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s-ES" sz="1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sub>
                        <m: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bSup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sz="1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p>
                          </m:sSubSup>
                        </m:den>
                      </m:f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e>
                          </m:d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sz="1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p>
                          </m:sSubSup>
                        </m:den>
                      </m:f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s-MX" sz="1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s-MX" sz="1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sz="1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sz="1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sz="1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1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Reemplazando 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𝑈</m:t>
                        </m:r>
                      </m:e>
                      <m:sub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y operando:</a:t>
                </a:r>
              </a:p>
              <a:p>
                <a:pPr algn="just"/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sSubSup>
                        <m:sSubSup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</m:sSubSup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1+</m:t>
                          </m:r>
                          <m:r>
                            <a:rPr lang="es-ES" sz="180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𝜌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∙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s-AR" sz="18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ES" sz="18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ES" sz="18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MX" sz="1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e>
                          </m:d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MX" sz="1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sz="1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p>
                          </m:sSubSup>
                        </m:den>
                      </m:f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s-E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𝑁</m:t>
                                      </m:r>
                                    </m:sub>
                                  </m:sSub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s-E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sz="1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sub>
                          </m:s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sz="1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sub>
                          </m:s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𝑛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El comportamiento aleatorio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𝑈</m:t>
                        </m:r>
                      </m:e>
                      <m:sub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s-ES" sz="1800" b="1" i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depende exclusivamente de la variable aleatoria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2 Subtítul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0" y="692696"/>
                <a:ext cx="9166494" cy="6165304"/>
              </a:xfrm>
              <a:blipFill rotWithShape="1">
                <a:blip r:embed="rId2"/>
                <a:stretch>
                  <a:fillRect l="-665" t="-396" r="-46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098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 smtClean="0">
                <a:latin typeface="Arial" pitchFamily="34" charset="0"/>
                <a:cs typeface="Arial" pitchFamily="34" charset="0"/>
              </a:rPr>
              <a:t>Solvencia en períodos plurianuales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Subtítulo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0" y="692696"/>
                <a:ext cx="9166494" cy="6165304"/>
              </a:xfrm>
              <a:solidFill>
                <a:srgbClr val="99FF99"/>
              </a:solidFill>
            </p:spPr>
            <p:txBody>
              <a:bodyPr>
                <a:normAutofit/>
              </a:bodyPr>
              <a:lstStyle/>
              <a:p>
                <a:pPr algn="just"/>
                <a:r>
                  <a:rPr lang="es-ES" sz="20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Modelo plurianual de la Solvencia</a:t>
                </a:r>
              </a:p>
              <a:p>
                <a:pPr algn="just"/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B) Parámetros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00" b="1" i="1" dirty="0" smtClean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ES" sz="1800" b="1" i="1" dirty="0" smtClean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𝒀</m:t>
                        </m:r>
                      </m:e>
                      <m:sub>
                        <m:r>
                          <a:rPr lang="es-ES" sz="1800" b="1" i="1" dirty="0" smtClean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𝒕</m:t>
                        </m:r>
                      </m:sub>
                    </m:sSub>
                  </m:oMath>
                </a14:m>
                <a:endParaRPr lang="es-ES" sz="18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En la distribución compuesta: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s-ES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                   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𝐷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rad>
                        <m:radPr>
                          <m:degHide m:val="on"/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𝑅</m:t>
                                  </m:r>
                                </m:num>
                                <m:den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𝑁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𝛿</m:t>
                                  </m:r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800" dirty="0" smtClean="0">
                  <a:solidFill>
                    <a:schemeClr val="tx1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𝑉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𝑉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𝑉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sSup>
                        <m:sSupPr>
                          <m:ctrlP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</m:d>
                            </m:den>
                          </m:f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𝛿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s-ES" sz="1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𝛾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d>
                        <m:dPr>
                          <m:begChr m:val="{"/>
                          <m:endChr m:val="}"/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e>
                          </m:d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3∙</m:t>
                          </m:r>
                          <m:sSup>
                            <m:s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𝑁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</m:d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</m:d>
                        </m:num>
                        <m:den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𝛿</m:t>
                          </m:r>
                        </m:den>
                      </m:f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2∙</m:t>
                          </m:r>
                          <m:sSup>
                            <m:s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𝑁</m:t>
                                      </m:r>
                                    </m:e>
                                  </m:d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∙</m:t>
                                  </m:r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Dónde </a:t>
                </a:r>
                <a14:m>
                  <m:oMath xmlns:m="http://schemas.openxmlformats.org/officeDocument/2006/math"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𝑅</m:t>
                    </m:r>
                  </m:oMath>
                </a14:m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es el Índice de Riesgo (Log-normal) y </a:t>
                </a:r>
                <a14:m>
                  <m:oMath xmlns:m="http://schemas.openxmlformats.org/officeDocument/2006/math"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𝛿</m:t>
                    </m:r>
                  </m:oMath>
                </a14:m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el parámetro de la Binomial Negativa</a:t>
                </a:r>
              </a:p>
              <a:p>
                <a:pPr algn="just"/>
                <a:endParaRPr lang="es-ES" sz="10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𝑬</m:t>
                      </m:r>
                      <m:d>
                        <m:dPr>
                          <m:ctrlPr>
                            <a:rPr lang="es-AR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AR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s-ES" sz="1800" b="1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AR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𝑬</m:t>
                          </m:r>
                        </m:e>
                        <m:sub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s-AR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𝑵</m:t>
                          </m:r>
                        </m:e>
                      </m:d>
                      <m:r>
                        <a:rPr lang="es-ES" sz="1800" b="1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s-AR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𝑬</m:t>
                          </m:r>
                        </m:e>
                        <m:sub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s-AR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𝑿</m:t>
                          </m:r>
                        </m:e>
                      </m:d>
                      <m:r>
                        <a:rPr lang="es-ES" sz="1800" b="1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sSup>
                        <m:sSupPr>
                          <m:ctrlPr>
                            <a:rPr lang="es-AR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AR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AR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s-ES" sz="1800" b="1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𝑵</m:t>
                                  </m:r>
                                </m:sub>
                              </m:sSub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s-AR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s-ES" sz="1800" b="1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𝑿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𝒕</m:t>
                          </m:r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s-AR" sz="1800" b="1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10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𝑽</m:t>
                      </m:r>
                      <m:d>
                        <m:dPr>
                          <m:ctrlPr>
                            <a:rPr lang="es-AR" sz="18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AR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s-ES" sz="1800" b="1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s-AR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AR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𝑬</m:t>
                              </m:r>
                              <m:d>
                                <m:dPr>
                                  <m:ctrlPr>
                                    <a:rPr lang="es-AR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AR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𝒀</m:t>
                                      </m:r>
                                    </m:e>
                                    <m:sub>
                                      <m:r>
                                        <a:rPr lang="es-ES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𝒕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s-ES" sz="1800" b="1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s-AR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AR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𝟏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s-AR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𝒕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s-AR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𝑵</m:t>
                                  </m:r>
                                </m:e>
                              </m:d>
                            </m:den>
                          </m:f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s-AR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𝜹</m:t>
                              </m:r>
                            </m:den>
                          </m:f>
                        </m:e>
                      </m:d>
                      <m:r>
                        <a:rPr lang="es-MX" sz="1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             </m:t>
                      </m:r>
                      <m:r>
                        <a:rPr lang="es-MX" sz="1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𝑫</m:t>
                      </m:r>
                      <m:d>
                        <m:dPr>
                          <m:ctrlPr>
                            <a:rPr lang="es-AR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AR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s-ES" sz="1800" b="1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s-ES" sz="1800" b="1" i="1">
                          <a:solidFill>
                            <a:schemeClr val="tx1"/>
                          </a:solidFill>
                          <a:latin typeface="Cambria Math"/>
                        </a:rPr>
                        <m:t>𝑬</m:t>
                      </m:r>
                      <m:d>
                        <m:dPr>
                          <m:ctrlPr>
                            <a:rPr lang="es-AR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AR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s-ES" sz="1800" b="1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rad>
                        <m:radPr>
                          <m:degHide m:val="on"/>
                          <m:ctrlPr>
                            <a:rPr lang="es-ES" sz="18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s-AR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𝟏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s-AR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𝒕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s-AR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𝑵</m:t>
                                  </m:r>
                                </m:e>
                              </m:d>
                            </m:den>
                          </m:f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s-AR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𝜹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s-AR" sz="1800" b="1" dirty="0">
                  <a:solidFill>
                    <a:schemeClr val="tx1"/>
                  </a:solidFill>
                </a:endParaRPr>
              </a:p>
              <a:p>
                <a:pPr algn="just"/>
                <a:endParaRPr lang="es-AR" sz="1000" dirty="0">
                  <a:solidFill>
                    <a:schemeClr val="tx1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8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𝜸</m:t>
                          </m:r>
                        </m:e>
                        <m:sub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es-AR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AR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s-ES" sz="1800" b="1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AR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𝑬</m:t>
                                  </m:r>
                                  <m:d>
                                    <m:dPr>
                                      <m:ctrlPr>
                                        <a:rPr lang="es-AR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AR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𝒀</m:t>
                                          </m:r>
                                        </m:e>
                                        <m:sub>
                                          <m:r>
                                            <a:rPr lang="es-ES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𝒕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𝟑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s-AR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𝑫</m:t>
                                  </m:r>
                                  <m:d>
                                    <m:dPr>
                                      <m:ctrlPr>
                                        <a:rPr lang="es-AR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AR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𝒀</m:t>
                                          </m:r>
                                        </m:e>
                                        <m:sub>
                                          <m:r>
                                            <a:rPr lang="es-ES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𝒕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𝟑</m:t>
                              </m:r>
                            </m:sup>
                          </m:sSup>
                        </m:den>
                      </m:f>
                      <m:r>
                        <a:rPr lang="es-ES" sz="1800" b="1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d>
                        <m:dPr>
                          <m:begChr m:val="{"/>
                          <m:endChr m:val="}"/>
                          <m:ctrlPr>
                            <a:rPr lang="es-AR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AR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AR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𝟑</m:t>
                                  </m:r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𝒕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s-AR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𝑿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s-AR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s-AR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AR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𝑬</m:t>
                                          </m:r>
                                        </m:e>
                                        <m:sub>
                                          <m:r>
                                            <a:rPr lang="es-ES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𝒕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s-AR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𝑵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s-AR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s-AR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AR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𝑬</m:t>
                                          </m:r>
                                        </m:e>
                                        <m:sub>
                                          <m:r>
                                            <a:rPr lang="es-ES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𝒕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s-AR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𝑿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𝟑</m:t>
                                  </m:r>
                                </m:sup>
                              </m:sSup>
                            </m:den>
                          </m:f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s-AR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𝟑</m:t>
                              </m:r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s-AR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𝒕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s-AR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𝑿</m:t>
                                  </m:r>
                                </m:e>
                              </m:d>
                            </m:num>
                            <m:den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𝜹</m:t>
                              </m:r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s-AR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𝒕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s-AR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𝑵</m:t>
                                  </m:r>
                                </m:e>
                              </m:d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s-AR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s-AR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AR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𝑬</m:t>
                                          </m:r>
                                        </m:e>
                                        <m:sub>
                                          <m:r>
                                            <a:rPr lang="es-ES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𝒕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s-AR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𝑿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s-ES" sz="1800" b="1" i="1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s-AR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𝟐</m:t>
                          </m:r>
                        </m:num>
                        <m:den>
                          <m:sSup>
                            <m:sSupPr>
                              <m:ctrlPr>
                                <a:rPr lang="es-AR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𝜹</m:t>
                              </m:r>
                            </m:e>
                            <m:sup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AR" sz="1800" b="1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2 Subtítul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0" y="692696"/>
                <a:ext cx="9166494" cy="6165304"/>
              </a:xfrm>
              <a:blipFill rotWithShape="1">
                <a:blip r:embed="rId2"/>
                <a:stretch>
                  <a:fillRect l="-665" t="-39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265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 smtClean="0">
                <a:latin typeface="Arial" pitchFamily="34" charset="0"/>
                <a:cs typeface="Arial" pitchFamily="34" charset="0"/>
              </a:rPr>
              <a:t>Solvencia en períodos plurianuales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2 Subtítulo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0" y="692696"/>
                <a:ext cx="9166494" cy="6165304"/>
              </a:xfrm>
              <a:solidFill>
                <a:srgbClr val="99FF99"/>
              </a:solidFill>
            </p:spPr>
            <p:txBody>
              <a:bodyPr>
                <a:normAutofit lnSpcReduction="10000"/>
              </a:bodyPr>
              <a:lstStyle/>
              <a:p>
                <a:pPr algn="just"/>
                <a:r>
                  <a:rPr lang="es-ES" sz="20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Modelo </a:t>
                </a:r>
                <a:r>
                  <a:rPr lang="es-ES" sz="20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plurianual de la Solvencia</a:t>
                </a:r>
              </a:p>
              <a:p>
                <a:pPr algn="just"/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C) Parámetros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00" b="1" i="1" dirty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ES" sz="1800" b="1" i="1" dirty="0" smtClean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𝑼</m:t>
                        </m:r>
                      </m:e>
                      <m:sub>
                        <m:r>
                          <a:rPr lang="es-ES" sz="1800" b="1" i="1" dirty="0" smtClean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𝒏</m:t>
                        </m:r>
                      </m:sub>
                    </m:sSub>
                  </m:oMath>
                </a14:m>
                <a:endParaRPr lang="es-ES" sz="1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s-AR" sz="18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 es el único elemento aleatorio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𝑈</m:t>
                        </m:r>
                      </m:e>
                      <m:sub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s-AR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, igual distribución, con los sig. parámetros:</a:t>
                </a:r>
              </a:p>
              <a:p>
                <a:pPr algn="just"/>
                <a:endParaRPr lang="es-AR" sz="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sSubSup>
                        <m:sSubSup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</m:sSubSup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1+</m:t>
                          </m:r>
                          <m:r>
                            <a:rPr lang="es-ES" sz="180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𝜌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∙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ES" sz="18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ES" sz="18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e>
                          </m:d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sz="1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p>
                          </m:sSubSup>
                        </m:den>
                      </m:f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AR" sz="18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𝑁</m:t>
                                      </m:r>
                                    </m:sub>
                                  </m:sSub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sub>
                          </m:s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sub>
                          </m:s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𝑛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1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sSubSup>
                        <m:sSubSup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</m:sSubSup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1+</m:t>
                          </m:r>
                          <m:r>
                            <a:rPr lang="es-ES" sz="180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𝜌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∙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e>
                          </m:d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sz="1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p>
                          </m:sSubSup>
                        </m:den>
                      </m:f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𝑁</m:t>
                                      </m:r>
                                    </m:sub>
                                  </m:sSub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sub>
                          </m:s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sub>
                          </m:s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𝑛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Como </a:t>
                </a:r>
                <a14:m>
                  <m:oMath xmlns:m="http://schemas.openxmlformats.org/officeDocument/2006/math"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AR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</m:d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∙</m:t>
                    </m:r>
                    <m:sSup>
                      <m:sSup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AR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AR" sz="1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s-ES" sz="1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s-ES" sz="1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s-AR" sz="1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s-ES" sz="1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s-ES" sz="1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𝑋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es-MX" sz="1800" b="0" i="0" smtClean="0">
                        <a:solidFill>
                          <a:schemeClr val="tx1"/>
                        </a:solidFill>
                        <a:latin typeface="Cambria Math"/>
                      </a:rPr>
                      <m:t>  </m:t>
                    </m:r>
                  </m:oMath>
                </a14:m>
                <a:r>
                  <a:rPr lang="es-AR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 y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s-AR" sz="18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s-AR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AR" sz="1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AR" sz="18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8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sz="18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s-ES" sz="1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s-AR" sz="18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8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sz="18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𝑋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𝑡</m:t>
                            </m:r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∙</m:t>
                        </m:r>
                        <m:sSubSup>
                          <m:sSubSupPr>
                            <m:ctrlPr>
                              <a:rPr lang="es-AR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𝑛</m:t>
                            </m:r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𝑡</m:t>
                            </m:r>
                          </m:sup>
                        </m:sSubSup>
                      </m:e>
                    </m:nary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AR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AR" sz="1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AR" sz="18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8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sz="18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s-ES" sz="1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s-AR" sz="18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8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sz="18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𝑋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−</m:t>
                        </m:r>
                        <m:sSubSup>
                          <m:sSubSupPr>
                            <m:ctrlPr>
                              <a:rPr lang="es-AR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𝑛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s-AR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∙</m:t>
                        </m:r>
                        <m:sSub>
                          <m:sSubPr>
                            <m:ctrlPr>
                              <a:rPr lang="es-AR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𝑋</m:t>
                            </m:r>
                          </m:sub>
                        </m:sSub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s-AR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s-AR" sz="1800" dirty="0"/>
              </a:p>
              <a:p>
                <a:pPr algn="just"/>
                <a:endParaRPr lang="es-ES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𝑬</m:t>
                      </m:r>
                      <m:d>
                        <m:dPr>
                          <m:ctrlPr>
                            <a:rPr lang="es-AR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AR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s-ES" sz="1800" b="1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AR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𝑼</m:t>
                          </m:r>
                        </m:e>
                        <m:sub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𝟎</m:t>
                          </m:r>
                        </m:sub>
                      </m:sSub>
                      <m:r>
                        <a:rPr lang="es-ES" sz="1800" b="1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sSubSup>
                        <m:sSubSupPr>
                          <m:ctrlPr>
                            <a:rPr lang="es-AR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𝒓</m:t>
                          </m:r>
                        </m:e>
                        <m:sub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𝒊</m:t>
                          </m:r>
                        </m:sub>
                        <m:sup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𝒏</m:t>
                          </m:r>
                        </m:sup>
                      </m:sSubSup>
                      <m:r>
                        <a:rPr lang="es-ES" sz="1800" b="1" i="1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s-AR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s-ES" sz="1800" b="1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𝝆</m:t>
                          </m:r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s-AR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𝒊</m:t>
                              </m:r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∙</m:t>
                              </m:r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𝒌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s-AR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𝑵</m:t>
                                  </m:r>
                                </m:sub>
                              </m:sSub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s-AR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𝑿</m:t>
                                  </m:r>
                                </m:sub>
                              </m:sSub>
                            </m:den>
                          </m:f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s-AR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s-ES" sz="18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𝑿</m:t>
                              </m:r>
                            </m:sub>
                            <m:sup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𝒅</m:t>
                              </m:r>
                            </m:sup>
                          </m:sSubSup>
                        </m:e>
                      </m:d>
                      <m:r>
                        <a:rPr lang="es-ES" sz="1800" b="1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f>
                        <m:fPr>
                          <m:ctrlPr>
                            <a:rPr lang="es-AR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AR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s-ES" sz="18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es-AR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𝑵</m:t>
                              </m:r>
                            </m:e>
                          </m:d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sSub>
                            <m:sSubPr>
                              <m:ctrlPr>
                                <a:rPr lang="es-AR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s-ES" sz="18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es-AR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𝑿</m:t>
                              </m:r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s-AR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s-ES" sz="18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𝑿</m:t>
                              </m:r>
                            </m:sub>
                            <m:sup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𝒅</m:t>
                              </m:r>
                            </m:sup>
                          </m:sSubSup>
                        </m:den>
                      </m:f>
                      <m:r>
                        <a:rPr lang="es-ES" sz="1800" b="1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f>
                        <m:fPr>
                          <m:ctrlPr>
                            <a:rPr lang="es-AR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AR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AR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AR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s-ES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𝑵</m:t>
                                      </m:r>
                                    </m:sub>
                                  </m:sSub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s-AR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s-ES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𝑿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𝒏</m:t>
                              </m:r>
                            </m:sup>
                          </m:sSup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s-AR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𝒏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s-AR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𝑵</m:t>
                              </m:r>
                            </m:sub>
                          </m:sSub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sSub>
                            <m:sSubPr>
                              <m:ctrlPr>
                                <a:rPr lang="es-AR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𝑿</m:t>
                              </m:r>
                            </m:sub>
                          </m:sSub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AR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AR" sz="1800" b="1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𝑽</m:t>
                      </m:r>
                      <m:d>
                        <m:dPr>
                          <m:ctrlPr>
                            <a:rPr lang="es-AR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AR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s-ES" sz="1800" b="1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s-AR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𝒕</m:t>
                          </m:r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  <m:sup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𝒏</m:t>
                          </m:r>
                        </m:sup>
                        <m:e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𝑽</m:t>
                          </m:r>
                          <m:d>
                            <m:dPr>
                              <m:ctrlPr>
                                <a:rPr lang="es-AR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AR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𝒀</m:t>
                                  </m:r>
                                </m:e>
                                <m:sub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sSup>
                            <m:sSupPr>
                              <m:ctrlPr>
                                <a:rPr lang="es-AR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𝟐</m:t>
                              </m:r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∙</m:t>
                              </m:r>
                              <m:d>
                                <m:dPr>
                                  <m:ctrlPr>
                                    <a:rPr lang="es-AR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𝒕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s-ES" sz="1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s-AR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𝒕</m:t>
                          </m:r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  <m:sup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𝒏</m:t>
                          </m:r>
                        </m:sup>
                        <m:e>
                          <m:sSup>
                            <m:sSupPr>
                              <m:ctrlPr>
                                <a:rPr lang="es-AR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𝑬</m:t>
                                  </m:r>
                                  <m:d>
                                    <m:dPr>
                                      <m:ctrlPr>
                                        <a:rPr lang="es-AR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AR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𝒀</m:t>
                                          </m:r>
                                        </m:e>
                                        <m:sub>
                                          <m:r>
                                            <a:rPr lang="es-ES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𝒕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s-AR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AR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s-AR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𝑬</m:t>
                                      </m:r>
                                    </m:e>
                                    <m:sub>
                                      <m:r>
                                        <a:rPr lang="es-ES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𝒕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AR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𝑵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s-AR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𝜹</m:t>
                                  </m:r>
                                </m:den>
                              </m:f>
                            </m:e>
                          </m:d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sSup>
                            <m:sSupPr>
                              <m:ctrlPr>
                                <a:rPr lang="es-AR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𝟐</m:t>
                              </m:r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∙</m:t>
                              </m:r>
                              <m:d>
                                <m:dPr>
                                  <m:ctrlPr>
                                    <a:rPr lang="es-AR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𝒕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s-ES" sz="18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8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𝜸</m:t>
                          </m:r>
                        </m:e>
                        <m:sub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es-AR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AR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s-ES" sz="1800" b="1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s-AR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𝒕</m:t>
                              </m:r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𝒏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s-AR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s-AR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𝑬</m:t>
                                      </m:r>
                                      <m:d>
                                        <m:dPr>
                                          <m:ctrlPr>
                                            <a:rPr lang="es-AR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s-AR" sz="1800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800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𝒀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800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𝒕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∙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s-AR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AR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AR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s-ES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𝟑</m:t>
                                          </m:r>
                                          <m:r>
                                            <a:rPr lang="es-ES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r>
                                            <a:rPr lang="es-ES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𝒕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s-AR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𝑿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s-AR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s-AR" sz="1800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s-AR" sz="1800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sz="1800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𝑬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ES" sz="1800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𝒕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s-AR" sz="1800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s-ES" sz="1800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𝑵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s-ES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  <m:r>
                                        <a:rPr lang="es-ES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∙</m:t>
                                      </m:r>
                                      <m:sSup>
                                        <m:sSupPr>
                                          <m:ctrlPr>
                                            <a:rPr lang="es-AR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s-AR" sz="1800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s-AR" sz="1800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sz="1800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𝑬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ES" sz="1800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𝒕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s-AR" sz="1800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s-ES" sz="1800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𝑿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s-ES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𝟑</m:t>
                                          </m:r>
                                        </m:sup>
                                      </m:sSup>
                                    </m:den>
                                  </m:f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s-AR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ES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𝟑</m:t>
                                      </m:r>
                                      <m:r>
                                        <a:rPr lang="es-ES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∙</m:t>
                                      </m:r>
                                      <m:sSub>
                                        <m:sSubPr>
                                          <m:ctrlPr>
                                            <a:rPr lang="es-AR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s-ES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𝟐</m:t>
                                          </m:r>
                                          <m:r>
                                            <a:rPr lang="es-ES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r>
                                            <a:rPr lang="es-ES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𝒕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s-AR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𝑿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s-ES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𝜹</m:t>
                                      </m:r>
                                      <m:r>
                                        <a:rPr lang="es-ES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∙</m:t>
                                      </m:r>
                                      <m:sSub>
                                        <m:sSubPr>
                                          <m:ctrlPr>
                                            <a:rPr lang="es-AR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𝑬</m:t>
                                          </m:r>
                                        </m:e>
                                        <m:sub>
                                          <m:r>
                                            <a:rPr lang="es-ES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𝒕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s-AR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𝑵</m:t>
                                          </m:r>
                                        </m:e>
                                      </m:d>
                                      <m:r>
                                        <a:rPr lang="es-ES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∙</m:t>
                                      </m:r>
                                      <m:sSup>
                                        <m:sSupPr>
                                          <m:ctrlPr>
                                            <a:rPr lang="es-AR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s-AR" sz="1800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s-AR" sz="1800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sz="1800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𝑬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ES" sz="1800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𝒕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s-AR" sz="1800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s-ES" sz="1800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𝑿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s-ES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</m:den>
                                  </m:f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s-AR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ES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𝟐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s-AR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𝜹</m:t>
                                          </m:r>
                                        </m:e>
                                        <m:sup>
                                          <m:r>
                                            <a:rPr lang="es-ES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∙</m:t>
                              </m:r>
                              <m:sSubSup>
                                <m:sSubSupPr>
                                  <m:ctrlPr>
                                    <a:rPr lang="es-AR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𝟑</m:t>
                                  </m:r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lang="es-AR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𝒏</m:t>
                                      </m:r>
                                      <m:r>
                                        <a:rPr lang="es-ES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s-ES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𝒕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s-AR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𝑫</m:t>
                                  </m:r>
                                  <m:d>
                                    <m:dPr>
                                      <m:ctrlPr>
                                        <a:rPr lang="es-AR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limLoc m:val="subSup"/>
                                          <m:ctrlPr>
                                            <a:rPr lang="es-AR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s-ES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𝒕</m:t>
                                          </m:r>
                                          <m:r>
                                            <a:rPr lang="es-ES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=</m:t>
                                          </m:r>
                                          <m:r>
                                            <a:rPr lang="es-ES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𝟏</m:t>
                                          </m:r>
                                        </m:sub>
                                        <m:sup>
                                          <m:r>
                                            <a:rPr lang="es-ES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𝒏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s-AR" sz="1800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800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𝒀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800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𝒕</m:t>
                                              </m:r>
                                            </m:sub>
                                          </m:sSub>
                                          <m:r>
                                            <a:rPr lang="es-ES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∙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s-AR" sz="1800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s-ES" sz="1800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𝒓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800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𝒊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s-AR" sz="1800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s-ES" sz="1800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𝒏</m:t>
                                                  </m:r>
                                                  <m:r>
                                                    <a:rPr lang="es-ES" sz="1800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es-ES" sz="1800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𝒕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𝟑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AR" sz="1800" b="1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3" name="2 Subtítul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0" y="692696"/>
                <a:ext cx="9166494" cy="6165304"/>
              </a:xfrm>
              <a:blipFill rotWithShape="1">
                <a:blip r:embed="rId3"/>
                <a:stretch>
                  <a:fillRect l="-665" t="-8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810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 smtClean="0">
                <a:latin typeface="Arial" pitchFamily="34" charset="0"/>
                <a:cs typeface="Arial" pitchFamily="34" charset="0"/>
              </a:rPr>
              <a:t>Solvencia en períodos plurianuales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Subtítulo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0" y="692696"/>
                <a:ext cx="9166494" cy="6165304"/>
              </a:xfrm>
              <a:solidFill>
                <a:srgbClr val="99FF99"/>
              </a:solidFill>
            </p:spPr>
            <p:txBody>
              <a:bodyPr>
                <a:normAutofit lnSpcReduction="10000"/>
              </a:bodyPr>
              <a:lstStyle/>
              <a:p>
                <a:pPr algn="just"/>
                <a:r>
                  <a:rPr lang="es-ES" sz="20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Modelo </a:t>
                </a:r>
                <a:r>
                  <a:rPr lang="es-ES" sz="20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plurianual de la Solvencia</a:t>
                </a:r>
              </a:p>
              <a:p>
                <a:pPr algn="just"/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D) Proceso aleatorio </a:t>
                </a:r>
                <a:r>
                  <a:rPr lang="es-ES" sz="18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00" b="1" i="1" dirty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ES" sz="1800" b="1" i="1" dirty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𝑼</m:t>
                        </m:r>
                      </m:e>
                      <m:sub>
                        <m:r>
                          <a:rPr lang="es-ES" sz="1800" b="1" i="1" dirty="0" smtClean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𝒕</m:t>
                        </m:r>
                      </m:sub>
                    </m:sSub>
                  </m:oMath>
                </a14:m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Función de distribución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𝑈</m:t>
                        </m:r>
                      </m:e>
                      <m:sub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, aplicable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a cualquier período </a:t>
                </a:r>
                <a:r>
                  <a:rPr lang="es-ES" sz="1800" i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t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, y no sólo al último, </a:t>
                </a:r>
                <a:r>
                  <a:rPr lang="es-ES" sz="1800" b="1" i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por eso se reemplazó n por t</a:t>
                </a:r>
                <a:r>
                  <a:rPr lang="es-ES" sz="1800" b="1" i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La probabilidad de insolvencia en el período </a:t>
                </a:r>
                <a14:m>
                  <m:oMath xmlns:m="http://schemas.openxmlformats.org/officeDocument/2006/math">
                    <m:r>
                      <a:rPr lang="es-ES" sz="1800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𝑡</m:t>
                    </m:r>
                  </m:oMath>
                </a14:m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</a:p>
              <a:p>
                <a:pPr algn="just"/>
                <a:endParaRPr lang="es-ES" sz="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begChr m:val="{"/>
                          <m:endChr m:val="}"/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≤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            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begChr m:val="{"/>
                          <m:endChr m:val="}"/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≤0</m:t>
                          </m:r>
                        </m:e>
                      </m:d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El interés es conocer la </a:t>
                </a:r>
                <a:r>
                  <a:rPr lang="es-ES" sz="1800" b="1" i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Probabilidad de Ruina o Insolvencia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1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𝜺</m:t>
                        </m:r>
                      </m:e>
                      <m:sub>
                        <m:r>
                          <a:rPr lang="es-ES" sz="1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en </a:t>
                </a:r>
                <a:r>
                  <a:rPr lang="es-ES" sz="1800" b="1" i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todo el trayecto de </a:t>
                </a:r>
                <a14:m>
                  <m:oMath xmlns:m="http://schemas.openxmlformats.org/officeDocument/2006/math">
                    <m:r>
                      <a:rPr lang="es-ES" sz="1800" b="1" i="1">
                        <a:solidFill>
                          <a:schemeClr val="tx1"/>
                        </a:solidFill>
                        <a:latin typeface="Cambria Math"/>
                      </a:rPr>
                      <m:t>𝟎</m:t>
                    </m:r>
                  </m:oMath>
                </a14:m>
                <a:r>
                  <a:rPr lang="es-ES" sz="1800" b="1" i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a </a:t>
                </a:r>
                <a14:m>
                  <m:oMath xmlns:m="http://schemas.openxmlformats.org/officeDocument/2006/math">
                    <m:r>
                      <a:rPr lang="es-ES" sz="1800" b="1" i="1">
                        <a:solidFill>
                          <a:schemeClr val="tx1"/>
                        </a:solidFill>
                        <a:latin typeface="Cambria Math"/>
                      </a:rPr>
                      <m:t>𝒏</m:t>
                    </m:r>
                  </m:oMath>
                </a14:m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,</a:t>
                </a:r>
                <a:r>
                  <a:rPr lang="es-ES" sz="1800" b="1" i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s-ES" sz="1800" b="1" i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no en un año en particular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, es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decir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𝑈</m:t>
                        </m:r>
                      </m:e>
                      <m:sub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≤0</m:t>
                    </m:r>
                  </m:oMath>
                </a14:m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para cualquier valor de  </a:t>
                </a:r>
                <a14:m>
                  <m:oMath xmlns:m="http://schemas.openxmlformats.org/officeDocument/2006/math"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1≤</m:t>
                    </m:r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𝑡</m:t>
                    </m:r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≤</m:t>
                    </m:r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En lugar del cálculo exacto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se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determinan límites aproximados.</a:t>
                </a:r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El trayecto aleatorio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𝑈</m:t>
                        </m:r>
                      </m:e>
                      <m:sub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, puede cruzar el eje de abscisas (lo que significa insolvencia) en algún momento </a:t>
                </a:r>
                <a14:m>
                  <m:oMath xmlns:m="http://schemas.openxmlformats.org/officeDocument/2006/math"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𝑡</m:t>
                    </m:r>
                  </m:oMath>
                </a14:m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, y </a:t>
                </a:r>
                <a:r>
                  <a:rPr lang="es-ES" sz="1800" b="1" i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permanecer en valores negativos durante el resto del trayecto, o bien recuperarse, y en ese caso no puede descartarse un nuevo paso a la insolvencia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,</a:t>
                </a:r>
                <a:r>
                  <a:rPr lang="es-ES" sz="1800" b="1" i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y así repetirse en varias </a:t>
                </a:r>
                <a:r>
                  <a:rPr lang="es-ES" sz="1800" b="1" i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ocasiones.</a:t>
                </a:r>
                <a:endParaRPr lang="es-AR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AR" sz="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La sumatoria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s-AR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s-AR" sz="1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s-ES" sz="1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s-ES" sz="1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s-AR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0</m:t>
                            </m:r>
                          </m:e>
                        </m:d>
                      </m:e>
                    </m:nary>
                  </m:oMath>
                </a14:m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contempla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los diferentes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trayectos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𝑈</m:t>
                        </m:r>
                      </m:e>
                      <m:sub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,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que llevan a la insolvencia una o más veces en </a:t>
                </a:r>
                <a14:m>
                  <m:oMath xmlns:m="http://schemas.openxmlformats.org/officeDocument/2006/math"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1≤</m:t>
                    </m:r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𝑡</m:t>
                    </m:r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≤</m:t>
                    </m:r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,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Entonces.</a:t>
                </a:r>
                <a:endParaRPr lang="es-AR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8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𝜺</m:t>
                          </m:r>
                        </m:e>
                        <m:sub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lang="es-ES" sz="1800" b="1" i="1">
                          <a:solidFill>
                            <a:schemeClr val="tx1"/>
                          </a:solidFill>
                          <a:latin typeface="Cambria Math"/>
                        </a:rPr>
                        <m:t>≤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s-AR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𝒕</m:t>
                          </m:r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  <m:sup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𝒏</m:t>
                          </m:r>
                        </m:sup>
                        <m:e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𝑷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s-AR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AR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≤</m:t>
                              </m:r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𝟎</m:t>
                              </m:r>
                            </m:e>
                          </m:d>
                        </m:e>
                      </m:nary>
                      <m:r>
                        <a:rPr lang="es-ES" sz="1800" b="1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s-AR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𝒕</m:t>
                          </m:r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  <m:sup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s-AR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𝑭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s-AR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𝒕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s-AR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𝟎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s-AR" sz="1800" b="1" dirty="0">
                  <a:solidFill>
                    <a:srgbClr val="FF0000"/>
                  </a:solidFill>
                </a:endParaRPr>
              </a:p>
              <a:p>
                <a:pPr algn="just"/>
                <a:endParaRPr lang="es-ES" sz="1800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2 Subtítul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0" y="692696"/>
                <a:ext cx="9166494" cy="6165304"/>
              </a:xfrm>
              <a:blipFill rotWithShape="1">
                <a:blip r:embed="rId3"/>
                <a:stretch>
                  <a:fillRect l="-665" t="-890" r="-46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115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 smtClean="0">
                <a:latin typeface="Arial" pitchFamily="34" charset="0"/>
                <a:cs typeface="Arial" pitchFamily="34" charset="0"/>
              </a:rPr>
              <a:t>Solvencia en períodos plurianuales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Subtítulo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2494" y="692696"/>
                <a:ext cx="9144000" cy="6165304"/>
              </a:xfrm>
              <a:solidFill>
                <a:srgbClr val="99FF99"/>
              </a:solidFill>
            </p:spPr>
            <p:txBody>
              <a:bodyPr>
                <a:normAutofit/>
              </a:bodyPr>
              <a:lstStyle/>
              <a:p>
                <a:pPr algn="just"/>
                <a:r>
                  <a:rPr lang="es-ES" sz="20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Modelo </a:t>
                </a:r>
                <a:r>
                  <a:rPr lang="es-ES" sz="20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plurianual de la Solvencia</a:t>
                </a:r>
              </a:p>
              <a:p>
                <a:pPr algn="just"/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D) Proceso aleatorio </a:t>
                </a:r>
                <a:r>
                  <a:rPr lang="es-ES" sz="18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00" b="1" i="1" dirty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ES" sz="1800" b="1" i="1" dirty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𝑼</m:t>
                        </m:r>
                      </m:e>
                      <m:sub>
                        <m:r>
                          <a:rPr lang="es-ES" sz="1800" b="1" i="1" dirty="0" smtClean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𝒕</m:t>
                        </m:r>
                      </m:sub>
                    </m:sSub>
                  </m:oMath>
                </a14:m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Así, se tiene un </a:t>
                </a:r>
                <a:r>
                  <a:rPr lang="es-ES" sz="1800" i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límite superior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dado que esta suma las probabilidades de insolvencia en todos los períodos del trayecto </a:t>
                </a:r>
                <a14:m>
                  <m:oMath xmlns:m="http://schemas.openxmlformats.org/officeDocument/2006/math"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1≤</m:t>
                    </m:r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𝑡</m:t>
                    </m:r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≤</m:t>
                    </m:r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  <a:endParaRPr lang="es-AR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AR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Como límite inferior se toma el </a:t>
                </a:r>
                <a:r>
                  <a:rPr lang="es-ES" sz="1800" b="1" i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mayor valor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1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𝑭</m:t>
                        </m:r>
                      </m:e>
                      <m:sub>
                        <m:sSub>
                          <m:sSubPr>
                            <m:ctrlPr>
                              <a:rPr lang="es-AR" sz="1800" b="1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ES" sz="1800" b="1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𝑼</m:t>
                            </m:r>
                          </m:e>
                          <m:sub>
                            <m:r>
                              <a:rPr lang="es-ES" sz="1800" b="1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𝒕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s-AR" sz="1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s-ES" sz="1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𝟎</m:t>
                        </m:r>
                      </m:e>
                    </m:d>
                  </m:oMath>
                </a14:m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para todo </a:t>
                </a:r>
                <a14:m>
                  <m:oMath xmlns:m="http://schemas.openxmlformats.org/officeDocument/2006/math"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1≤</m:t>
                    </m:r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𝑡</m:t>
                    </m:r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≤</m:t>
                    </m:r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. Vale decir, la mayor probabilidad de </a:t>
                </a:r>
                <a:r>
                  <a:rPr lang="es-ES" sz="1800" b="1" i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insolvencia </a:t>
                </a:r>
                <a:r>
                  <a:rPr lang="es-ES" sz="1800" b="1" i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individualmente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</a:p>
              <a:p>
                <a:pPr algn="just"/>
                <a:endParaRPr lang="es-AR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8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s-AR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s-AR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limLowPr>
                                <m:e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𝒎𝒂𝒙</m:t>
                                  </m:r>
                                </m:e>
                                <m:lim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≤</m:t>
                                  </m:r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𝒕</m:t>
                                  </m:r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≤</m:t>
                                  </m:r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s-AR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𝑭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s-AR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𝑼</m:t>
                                      </m:r>
                                    </m:e>
                                    <m:sub>
                                      <m:r>
                                        <a:rPr lang="es-ES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𝒕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s-AR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𝟎</m:t>
                                  </m:r>
                                </m:e>
                              </m:d>
                            </m:e>
                          </m:func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≤</m:t>
                          </m:r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𝜺</m:t>
                          </m:r>
                        </m:e>
                        <m:sub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lang="es-ES" sz="1800" b="1" i="1">
                          <a:solidFill>
                            <a:schemeClr val="tx1"/>
                          </a:solidFill>
                          <a:latin typeface="Cambria Math"/>
                        </a:rPr>
                        <m:t>≤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s-AR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𝒕</m:t>
                          </m:r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  <m:sup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𝒏</m:t>
                          </m:r>
                        </m:sup>
                        <m:e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𝑷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s-AR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AR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≤</m:t>
                              </m:r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𝟎</m:t>
                              </m:r>
                            </m:e>
                          </m:d>
                        </m:e>
                      </m:nary>
                      <m:r>
                        <a:rPr lang="es-ES" sz="1800" b="1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s-AR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𝒕</m:t>
                          </m:r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  <m:sup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s-AR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𝑭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s-AR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𝒕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s-AR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𝟎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s-AR" sz="1800" b="1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es-ES" sz="12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AR" sz="18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2 Subtítul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2494" y="692696"/>
                <a:ext cx="9144000" cy="6165304"/>
              </a:xfrm>
              <a:blipFill rotWithShape="1">
                <a:blip r:embed="rId3"/>
                <a:stretch>
                  <a:fillRect l="-733" t="-396" r="-53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990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 smtClean="0">
                <a:latin typeface="Arial" pitchFamily="34" charset="0"/>
                <a:cs typeface="Arial" pitchFamily="34" charset="0"/>
              </a:rPr>
              <a:t>Solvencia en períodos plurianuales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Subtítulo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0" y="692696"/>
                <a:ext cx="9166494" cy="6165304"/>
              </a:xfrm>
              <a:solidFill>
                <a:srgbClr val="99FF99"/>
              </a:solidFill>
            </p:spPr>
            <p:txBody>
              <a:bodyPr>
                <a:normAutofit/>
              </a:bodyPr>
              <a:lstStyle/>
              <a:p>
                <a:pPr algn="just"/>
                <a:r>
                  <a:rPr lang="es-ES" sz="20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Modelo </a:t>
                </a:r>
                <a:r>
                  <a:rPr lang="es-ES" sz="20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plurianual de la Solvencia</a:t>
                </a:r>
              </a:p>
              <a:p>
                <a:pPr algn="just"/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E) Cálculo de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1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𝑭</m:t>
                        </m:r>
                      </m:e>
                      <m:sub>
                        <m:sSub>
                          <m:sSubPr>
                            <m:ctrlPr>
                              <a:rPr lang="es-AR" sz="1800" b="1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ES" sz="1800" b="1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𝑼</m:t>
                            </m:r>
                          </m:e>
                          <m:sub>
                            <m:r>
                              <a:rPr lang="es-ES" sz="1800" b="1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𝒕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s-AR" sz="1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s-ES" sz="1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𝟎</m:t>
                        </m:r>
                      </m:e>
                    </m:d>
                  </m:oMath>
                </a14:m>
                <a:endParaRPr lang="es-ES" sz="1800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sSubSup>
                        <m:sSubSup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</m:sSubSup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1+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𝜌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∙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e>
                          </m:d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p>
                          </m:sSubSup>
                        </m:den>
                      </m:f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𝑁</m:t>
                                      </m:r>
                                    </m:sub>
                                  </m:sSub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sub>
                          </m:s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sub>
                          </m:s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s-ES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s-ES" sz="1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s-ES" sz="1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s-ES" sz="1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s-ES" sz="18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s-ES" sz="1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es-ES" sz="1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∙</m:t>
                          </m:r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𝑛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Para expresar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𝑈</m:t>
                        </m:r>
                      </m:e>
                      <m:sub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,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el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valor del margen de solvencia después de transcurridos un número genérico de </a:t>
                </a:r>
                <a14:m>
                  <m:oMath xmlns:m="http://schemas.openxmlformats.org/officeDocument/2006/math"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𝑡</m:t>
                    </m:r>
                  </m:oMath>
                </a14:m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períodos, se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reemplaza </a:t>
                </a:r>
                <a14:m>
                  <m:oMath xmlns:m="http://schemas.openxmlformats.org/officeDocument/2006/math"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por </a:t>
                </a:r>
                <a14:m>
                  <m:oMath xmlns:m="http://schemas.openxmlformats.org/officeDocument/2006/math"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𝑡</m:t>
                    </m:r>
                  </m:oMath>
                </a14:m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para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evitar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duplicación y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en la sumatoria se utiliza el subíndice </a:t>
                </a:r>
                <a14:m>
                  <m:oMath xmlns:m="http://schemas.openxmlformats.org/officeDocument/2006/math"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𝑗</m:t>
                    </m:r>
                  </m:oMath>
                </a14:m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  <a:endParaRPr lang="es-AR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sSubSup>
                        <m:sSubSup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bSup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1+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𝜌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∙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e>
                          </m:d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p>
                          </m:sSubSup>
                        </m:den>
                      </m:f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𝑁</m:t>
                                      </m:r>
                                    </m:sub>
                                  </m:sSub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sub>
                          </m:s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sub>
                          </m:s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sSubSup>
                        <m:sSubSup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  <m: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</m:t>
                          </m:r>
                        </m:sup>
                      </m:sSubSup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Operando se tiene.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begChr m:val="{"/>
                          <m:endChr m:val="}"/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&lt;0</m:t>
                          </m:r>
                        </m:e>
                      </m:d>
                      <m:r>
                        <a:rPr lang="es-ES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=1−</m:t>
                      </m:r>
                      <m:r>
                        <a:rPr lang="es-ES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begChr m:val="{"/>
                          <m:endChr m:val="}"/>
                          <m:ctrlPr>
                            <a:rPr lang="es-ES" sz="1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≥0</m:t>
                          </m:r>
                        </m:e>
                      </m:d>
                    </m:oMath>
                  </m:oMathPara>
                </a14:m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=1</m:t>
                      </m:r>
                      <m:r>
                        <a:rPr lang="es-ES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r>
                        <a:rPr lang="es-ES" sz="1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begChr m:val="{"/>
                          <m:endChr m:val="}"/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p>
                          </m:sSub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≤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∙</m:t>
                              </m:r>
                              <m:sSubSup>
                                <m:sSubSup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1+</m:t>
                                  </m:r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𝜌</m:t>
                                  </m:r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∙</m:t>
                                      </m:r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AR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s-E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∙</m:t>
                                      </m:r>
                                      <m:sSub>
                                        <m:sSubPr>
                                          <m:ctrlPr>
                                            <a:rPr lang="es-AR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s-E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𝑋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∙</m:t>
                              </m:r>
                              <m:f>
                                <m:f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s-AR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s-AR" sz="1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𝑁</m:t>
                                              </m:r>
                                            </m:sub>
                                          </m:sSub>
                                          <m:r>
                                            <a:rPr lang="es-E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∙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AR" sz="1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𝑋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p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𝑁</m:t>
                                      </m:r>
                                    </m:sub>
                                  </m:sSub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sub>
                                  </m:sSub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1800" dirty="0">
                  <a:solidFill>
                    <a:schemeClr val="tx1"/>
                  </a:solidFill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</a:rPr>
                  <a:t>Se estudia la variable aleatoria.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s-ES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180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es-ES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AR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2 Subtítul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0" y="692696"/>
                <a:ext cx="9166494" cy="6165304"/>
              </a:xfrm>
              <a:blipFill rotWithShape="1">
                <a:blip r:embed="rId3"/>
                <a:stretch>
                  <a:fillRect l="-665" t="-396" r="-46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7385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 smtClean="0">
                <a:latin typeface="Arial" pitchFamily="34" charset="0"/>
                <a:cs typeface="Arial" pitchFamily="34" charset="0"/>
              </a:rPr>
              <a:t>Solvencia en períodos plurianuales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Subtítulo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0" y="692696"/>
                <a:ext cx="9166494" cy="6165304"/>
              </a:xfrm>
              <a:solidFill>
                <a:srgbClr val="99FF99"/>
              </a:solidFill>
            </p:spPr>
            <p:txBody>
              <a:bodyPr>
                <a:normAutofit/>
              </a:bodyPr>
              <a:lstStyle/>
              <a:p>
                <a:pPr algn="just"/>
                <a:r>
                  <a:rPr lang="es-ES" sz="20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Modelo </a:t>
                </a:r>
                <a:r>
                  <a:rPr lang="es-ES" sz="20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plurianual de la Solvencia</a:t>
                </a:r>
              </a:p>
              <a:p>
                <a:pPr algn="just"/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E) Cálculo de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1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𝑭</m:t>
                        </m:r>
                      </m:e>
                      <m:sub>
                        <m:sSub>
                          <m:sSubPr>
                            <m:ctrlPr>
                              <a:rPr lang="es-AR" sz="1800" b="1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ES" sz="1800" b="1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𝑼</m:t>
                            </m:r>
                          </m:e>
                          <m:sub>
                            <m:r>
                              <a:rPr lang="es-ES" sz="1800" b="1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𝒕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s-AR" sz="1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s-ES" sz="1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𝟎</m:t>
                        </m:r>
                      </m:e>
                    </m:d>
                  </m:oMath>
                </a14:m>
                <a:endParaRPr lang="es-ES" sz="1800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s-ES" sz="18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p>
                          </m:sSubSup>
                        </m:e>
                      </m:d>
                      <m:r>
                        <a:rPr lang="es-ES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s-E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𝑁</m:t>
                                      </m:r>
                                    </m:sub>
                                  </m:sSub>
                                  <m:r>
                                    <a:rPr lang="es-ES" sz="18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s-E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sub>
                          </m:sSub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sub>
                          </m:sSub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s-ES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</m:d>
                      <m:r>
                        <a:rPr lang="es-ES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1800" dirty="0" smtClean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𝐷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s-ES" sz="18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𝐽</m:t>
                                  </m:r>
                                </m:sub>
                              </m:sSub>
                            </m:e>
                          </m:nary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p>
                          </m:sSubSup>
                        </m:e>
                      </m:d>
                      <m:r>
                        <a:rPr lang="es-ES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𝐸</m:t>
                                      </m:r>
                                      <m:d>
                                        <m:dPr>
                                          <m:ctrlPr>
                                            <a:rPr lang="es-AR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s-AR" sz="1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800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800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s-ES" sz="18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∙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E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𝑅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AR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18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es-ES" sz="18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s-AR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18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𝑁</m:t>
                                          </m:r>
                                        </m:e>
                                      </m:d>
                                    </m:den>
                                  </m:f>
                                  <m:r>
                                    <a:rPr lang="es-ES" sz="18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E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s-E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𝛿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2∙</m:t>
                              </m:r>
                              <m:d>
                                <m:d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s-ES" sz="18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  <m:r>
                                    <a:rPr lang="es-ES" sz="18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s-ES" sz="18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bSup>
                        </m:e>
                      </m:rad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1800" dirty="0" smtClean="0">
                  <a:solidFill>
                    <a:schemeClr val="tx1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  <m: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𝐽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∙</m:t>
                              </m:r>
                              <m:sSubSup>
                                <m:sSubSup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p>
                              </m:sSubSup>
                            </m:e>
                          </m:d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∙</m:t>
                              </m:r>
                              <m:sSubSup>
                                <m:sSubSup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𝐽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∙</m:t>
                              </m:r>
                              <m:sSubSup>
                                <m:sSubSup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s-AR" sz="1800" dirty="0"/>
              </a:p>
              <a:p>
                <a:pPr algn="just"/>
                <a:endParaRPr lang="es-ES" sz="800" dirty="0">
                  <a:solidFill>
                    <a:schemeClr val="tx1"/>
                  </a:solidFill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Estandarizando ambos miembros de la desigualdad en la probabilidad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s-AR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𝑈</m:t>
                            </m:r>
                          </m:e>
                          <m:sub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0</m:t>
                        </m:r>
                      </m:e>
                    </m:d>
                  </m:oMath>
                </a14:m>
                <a:r>
                  <a:rPr lang="es-AR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  <a:endParaRPr lang="es-AR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80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es-ES" sz="800" dirty="0" smtClean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7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7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s-AR" sz="17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7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s-ES" sz="17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s-AR" sz="17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7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s-ES" sz="1700" i="1">
                          <a:solidFill>
                            <a:schemeClr val="tx1"/>
                          </a:solidFill>
                          <a:latin typeface="Cambria Math"/>
                        </a:rPr>
                        <m:t>=1</m:t>
                      </m:r>
                      <m:r>
                        <a:rPr lang="es-ES" sz="17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r>
                        <a:rPr lang="es-ES" sz="1700" i="1">
                          <a:solidFill>
                            <a:schemeClr val="tx1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begChr m:val="{"/>
                          <m:endChr m:val="}"/>
                          <m:ctrlPr>
                            <a:rPr lang="es-AR" sz="17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s-AR" sz="17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s-ES" sz="17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s-ES" sz="17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s-ES" sz="17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  <m:r>
                            <a:rPr lang="es-ES" sz="17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≤</m:t>
                          </m:r>
                          <m:f>
                            <m:fPr>
                              <m:ctrlPr>
                                <a:rPr lang="es-AR" sz="17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s-ES" sz="17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ES" sz="17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s-AR" sz="17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s-AR" sz="17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s-ES" sz="17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  <m:r>
                                        <a:rPr lang="es-ES" sz="17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s-ES" sz="17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s-AR" sz="17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17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s-ES" sz="17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𝐽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s-ES" sz="17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∙</m:t>
                                  </m:r>
                                  <m:sSubSup>
                                    <m:sSubSupPr>
                                      <m:ctrlPr>
                                        <a:rPr lang="es-AR" sz="17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7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s-ES" sz="17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s-ES" sz="17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  <m:r>
                                        <a:rPr lang="es-ES" sz="17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s-ES" sz="17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  <m:r>
                            <a:rPr lang="es-ES" sz="17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s-AR" sz="17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AR" sz="17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sz="17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s-ES" sz="17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s-ES" sz="17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∙</m:t>
                              </m:r>
                              <m:sSubSup>
                                <m:sSubSupPr>
                                  <m:ctrlPr>
                                    <a:rPr lang="es-AR" sz="17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17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ES" sz="17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s-ES" sz="17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s-ES" sz="17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s-AR" sz="17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s-ES" sz="17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1+</m:t>
                                  </m:r>
                                  <m:r>
                                    <a:rPr lang="es-ES" sz="17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𝜌</m:t>
                                  </m:r>
                                  <m:r>
                                    <a:rPr lang="es-ES" sz="17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s-AR" sz="17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ES" sz="17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  <m:r>
                                        <a:rPr lang="es-ES" sz="17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∙</m:t>
                                      </m:r>
                                      <m:r>
                                        <a:rPr lang="es-ES" sz="17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AR" sz="17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17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s-ES" sz="17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r>
                                        <a:rPr lang="es-ES" sz="17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∙</m:t>
                                      </m:r>
                                      <m:sSub>
                                        <m:sSubPr>
                                          <m:ctrlPr>
                                            <a:rPr lang="es-AR" sz="17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17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s-ES" sz="17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𝑋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s-ES" sz="17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s-AR" sz="17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7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s-ES" sz="17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sub>
                                    <m:sup>
                                      <m:r>
                                        <a:rPr lang="es-ES" sz="17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𝑑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s-ES" sz="17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s-AR" sz="17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sz="17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s-ES" sz="17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ES" sz="17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∙</m:t>
                              </m:r>
                              <m:f>
                                <m:fPr>
                                  <m:ctrlPr>
                                    <a:rPr lang="es-AR" sz="17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s-AR" sz="17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s-AR" sz="17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s-AR" sz="17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7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7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𝑁</m:t>
                                              </m:r>
                                            </m:sub>
                                          </m:sSub>
                                          <m:r>
                                            <a:rPr lang="es-ES" sz="17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∙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AR" sz="17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7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7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𝑋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s-ES" sz="17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p>
                                  <m:r>
                                    <a:rPr lang="es-ES" sz="17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s-AR" sz="17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7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s-ES" sz="17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s-ES" sz="17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es-AR" sz="17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7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s-ES" sz="17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𝑁</m:t>
                                      </m:r>
                                    </m:sub>
                                  </m:sSub>
                                  <m:r>
                                    <a:rPr lang="es-ES" sz="17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s-AR" sz="17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7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s-ES" sz="17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sub>
                                  </m:sSub>
                                  <m:r>
                                    <a:rPr lang="es-ES" sz="17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s-AR" sz="17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7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s-ES" sz="17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s-AR" sz="17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1800" dirty="0">
                  <a:solidFill>
                    <a:schemeClr val="tx1"/>
                  </a:solidFill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</a:rPr>
                  <a:t>Reemplazando por </a:t>
                </a:r>
                <a14:m>
                  <m:oMath xmlns:m="http://schemas.openxmlformats.org/officeDocument/2006/math">
                    <m:r>
                      <a:rPr lang="es-ES" sz="1800" b="0" i="1" smtClean="0">
                        <a:solidFill>
                          <a:schemeClr val="tx1"/>
                        </a:solidFill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s-ES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ES" sz="1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𝑈</m:t>
                            </m:r>
                          </m:e>
                          <m:sub>
                            <m:r>
                              <a:rPr lang="es-ES" sz="1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s-AR" sz="1800" dirty="0" smtClean="0">
                    <a:solidFill>
                      <a:schemeClr val="tx1"/>
                    </a:solidFill>
                  </a:rPr>
                  <a:t> y </a:t>
                </a:r>
                <a14:m>
                  <m:oMath xmlns:m="http://schemas.openxmlformats.org/officeDocument/2006/math">
                    <m:r>
                      <a:rPr lang="es-ES" sz="1800" b="0" i="1" smtClean="0">
                        <a:solidFill>
                          <a:schemeClr val="tx1"/>
                        </a:solidFill>
                        <a:latin typeface="Cambria Math"/>
                      </a:rPr>
                      <m:t>𝐷</m:t>
                    </m:r>
                    <m:d>
                      <m:dPr>
                        <m:ctrlPr>
                          <a:rPr lang="es-ES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ES" sz="1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𝑈</m:t>
                            </m:r>
                          </m:e>
                          <m:sub>
                            <m:r>
                              <a:rPr lang="es-ES" sz="1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s-AR" sz="1800" dirty="0" smtClean="0">
                    <a:solidFill>
                      <a:schemeClr val="tx1"/>
                    </a:solidFill>
                  </a:rPr>
                  <a:t> (a partir de la media y el desvío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18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𝑈</m:t>
                        </m:r>
                      </m:e>
                      <m:sub>
                        <m:r>
                          <a:rPr lang="es-ES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s-AR" sz="1800" dirty="0" smtClean="0">
                    <a:solidFill>
                      <a:schemeClr val="tx1"/>
                    </a:solidFill>
                  </a:rPr>
                  <a:t>)</a:t>
                </a:r>
                <a:endParaRPr lang="es-AR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2 Subtítul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0" y="692696"/>
                <a:ext cx="9166494" cy="6165304"/>
              </a:xfrm>
              <a:blipFill rotWithShape="1">
                <a:blip r:embed="rId3"/>
                <a:stretch>
                  <a:fillRect l="-665" t="-39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27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 smtClean="0">
                <a:latin typeface="Arial" pitchFamily="34" charset="0"/>
                <a:cs typeface="Arial" pitchFamily="34" charset="0"/>
              </a:rPr>
              <a:t>Solvencia en períodos plurianuales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Subtítulo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0" y="692696"/>
                <a:ext cx="9166494" cy="6165304"/>
              </a:xfrm>
              <a:solidFill>
                <a:srgbClr val="99FF99"/>
              </a:solidFill>
            </p:spPr>
            <p:txBody>
              <a:bodyPr>
                <a:normAutofit lnSpcReduction="10000"/>
              </a:bodyPr>
              <a:lstStyle/>
              <a:p>
                <a:pPr algn="just"/>
                <a:r>
                  <a:rPr lang="es-ES" sz="20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Modelo </a:t>
                </a:r>
                <a:r>
                  <a:rPr lang="es-ES" sz="20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plurianual de la Solvencia</a:t>
                </a:r>
              </a:p>
              <a:p>
                <a:pPr algn="just"/>
                <a:r>
                  <a:rPr lang="es-ES" sz="18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E) Cálculo de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1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𝑭</m:t>
                        </m:r>
                      </m:e>
                      <m:sub>
                        <m:sSub>
                          <m:sSubPr>
                            <m:ctrlPr>
                              <a:rPr lang="es-AR" sz="1800" b="1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ES" sz="1800" b="1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𝑼</m:t>
                            </m:r>
                          </m:e>
                          <m:sub>
                            <m:r>
                              <a:rPr lang="es-ES" sz="1800" b="1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𝒕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s-AR" sz="1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s-ES" sz="1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𝟎</m:t>
                        </m:r>
                      </m:e>
                    </m:d>
                  </m:oMath>
                </a14:m>
                <a:endParaRPr lang="es-ES" sz="18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begChr m:val="{"/>
                          <m:endChr m:val="}"/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≤0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=1−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begChr m:val="{"/>
                          <m:endChr m:val="}"/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≤</m:t>
                          </m:r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s-ES" sz="1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A la variable aleatoria estandarizada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s-ES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se aproxima su distribución mediante el </a:t>
                </a:r>
                <a:r>
                  <a:rPr lang="es-ES" sz="1800" b="1" i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método Normal Power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Sea la variable </a:t>
                </a:r>
                <a14:m>
                  <m:oMath xmlns:m="http://schemas.openxmlformats.org/officeDocument/2006/math"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𝑍</m:t>
                    </m:r>
                  </m:oMath>
                </a14:m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con distribución </a:t>
                </a:r>
                <a:r>
                  <a:rPr lang="es-ES" sz="1800" i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Normal (0,1)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, se igualan las probabilidades.</a:t>
                </a:r>
                <a:endParaRPr lang="es-AR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AR" sz="800" dirty="0">
                  <a:solidFill>
                    <a:schemeClr val="tx1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begChr m:val="{"/>
                          <m:endChr m:val="}"/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≤</m:t>
                          </m:r>
                          <m:sSubSup>
                            <m:sSubSupPr>
                              <m:ctrlPr>
                                <a:rPr lang="es-AR" sz="18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  <m:r>
                            <a:rPr lang="es-ES" sz="1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begChr m:val="{"/>
                          <m:endChr m:val="}"/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𝑍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≤</m:t>
                          </m:r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Se utiliza la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Aproximación </a:t>
                </a:r>
                <a:r>
                  <a:rPr lang="es-ES" sz="1800" i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N-P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encontrada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para pasar de una distribución </a:t>
                </a:r>
                <a:r>
                  <a:rPr lang="es-ES" sz="1800" i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Normal (0,1)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a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una asimétrica.</a:t>
                </a:r>
                <a:endParaRPr lang="es-AR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AR" sz="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  <m: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s-ES" sz="180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≅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3</m:t>
                              </m:r>
                              <m:d>
                                <m:dPr>
                                  <m:ctrlPr>
                                    <a:rPr lang="es-ES" sz="18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s-E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</m:num>
                        <m:den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6</m:t>
                          </m:r>
                        </m:den>
                      </m:f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s-ES" sz="1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Se recorre el camino inverso a lo que se hace corrientemente, a partir de un valor de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, se determina el correspondiente valor de </a:t>
                </a:r>
                <a14:m>
                  <m:oMath xmlns:m="http://schemas.openxmlformats.org/officeDocument/2006/math"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𝑍</m:t>
                    </m:r>
                  </m:oMath>
                </a14:m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, que iguala las probabilidades consignadas</a:t>
                </a:r>
                <a:r>
                  <a:rPr lang="es-ES" sz="1800" dirty="0">
                    <a:latin typeface="Arial" pitchFamily="34" charset="0"/>
                    <a:cs typeface="Arial" pitchFamily="34" charset="0"/>
                  </a:rPr>
                  <a:t>.</a:t>
                </a:r>
                <a:endParaRPr lang="es-AR" sz="1800" dirty="0"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num>
                        <m:den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3</m:t>
                              </m:r>
                              <m:d>
                                <m:dPr>
                                  <m:ctrlP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</m:den>
                      </m:f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1+</m:t>
                          </m:r>
                          <m:f>
                            <m:f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9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AR" sz="18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AR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s-E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s-AR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s-AR" sz="1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6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3</m:t>
                                  </m:r>
                                  <m:d>
                                    <m:dPr>
                                      <m:ctrlP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E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s-E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sub>
                              </m:sSub>
                            </m:den>
                          </m:f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s-AR" sz="18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1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2 Subtítul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0" y="692696"/>
                <a:ext cx="9166494" cy="6165304"/>
              </a:xfrm>
              <a:blipFill rotWithShape="1">
                <a:blip r:embed="rId2"/>
                <a:stretch>
                  <a:fillRect l="-665" t="-890" r="-46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058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s-AR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AR" smtClean="0"/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0" y="0"/>
            <a:ext cx="9144000" cy="990600"/>
          </a:xfrm>
          <a:prstGeom prst="rect">
            <a:avLst/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3200" b="1">
                <a:solidFill>
                  <a:schemeClr val="tx2"/>
                </a:solidFill>
                <a:latin typeface="Arial" charset="0"/>
              </a:rPr>
              <a:t>RELACIÓN PRIMAS - PRESTACIONES</a:t>
            </a:r>
          </a:p>
        </p:txBody>
      </p:sp>
      <p:graphicFrame>
        <p:nvGraphicFramePr>
          <p:cNvPr id="9221" name="Object 5"/>
          <p:cNvGraphicFramePr>
            <a:graphicFrameLocks noChangeAspect="1"/>
          </p:cNvGraphicFramePr>
          <p:nvPr/>
        </p:nvGraphicFramePr>
        <p:xfrm>
          <a:off x="0" y="990600"/>
          <a:ext cx="9144000" cy="586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" name="Documento" r:id="rId3" imgW="5689080" imgH="2628720" progId="Word.Document.8">
                  <p:embed/>
                </p:oleObj>
              </mc:Choice>
              <mc:Fallback>
                <p:oleObj name="Documento" r:id="rId3" imgW="5689080" imgH="262872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990600"/>
                        <a:ext cx="9144000" cy="5867400"/>
                      </a:xfrm>
                      <a:prstGeom prst="rect">
                        <a:avLst/>
                      </a:prstGeom>
                      <a:solidFill>
                        <a:srgbClr val="CCFF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63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 smtClean="0">
                <a:latin typeface="Arial" pitchFamily="34" charset="0"/>
                <a:cs typeface="Arial" pitchFamily="34" charset="0"/>
              </a:rPr>
              <a:t>Solvencia en períodos plurianuales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Subtítulo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0" y="692696"/>
                <a:ext cx="9166494" cy="6165304"/>
              </a:xfrm>
              <a:solidFill>
                <a:srgbClr val="99FF99"/>
              </a:solidFill>
            </p:spPr>
            <p:txBody>
              <a:bodyPr>
                <a:normAutofit/>
              </a:bodyPr>
              <a:lstStyle/>
              <a:p>
                <a:pPr algn="just"/>
                <a:r>
                  <a:rPr lang="es-ES" sz="20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Modelo </a:t>
                </a:r>
                <a:r>
                  <a:rPr lang="es-ES" sz="20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plurianual de la Solvencia</a:t>
                </a:r>
              </a:p>
              <a:p>
                <a:pPr algn="just"/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E) Cálculo de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1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𝑭</m:t>
                        </m:r>
                      </m:e>
                      <m:sub>
                        <m:sSub>
                          <m:sSubPr>
                            <m:ctrlPr>
                              <a:rPr lang="es-AR" sz="1800" b="1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ES" sz="1800" b="1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𝑼</m:t>
                            </m:r>
                          </m:e>
                          <m:sub>
                            <m:r>
                              <a:rPr lang="es-ES" sz="1800" b="1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𝒕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s-AR" sz="1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s-ES" sz="1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𝟎</m:t>
                        </m:r>
                      </m:e>
                    </m:d>
                  </m:oMath>
                </a14:m>
                <a:endParaRPr lang="es-ES" sz="18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Conocida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, se calcula </a:t>
                </a:r>
                <a14:m>
                  <m:oMath xmlns:m="http://schemas.openxmlformats.org/officeDocument/2006/math"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𝑍</m:t>
                        </m:r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≤</m:t>
                        </m:r>
                        <m:sSub>
                          <m:sSubPr>
                            <m:ctrlPr>
                              <a:rPr lang="es-AR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ES" sz="1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, y en consecuencia se determina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s-AR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𝑈</m:t>
                            </m:r>
                          </m:e>
                          <m:sub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AR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𝑈</m:t>
                            </m:r>
                          </m:e>
                          <m:sub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≤0</m:t>
                        </m:r>
                      </m:e>
                    </m:d>
                  </m:oMath>
                </a14:m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  <a:endParaRPr lang="es-ES" sz="1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AR" sz="1800" i="1" dirty="0" smtClean="0">
                  <a:solidFill>
                    <a:schemeClr val="tx1"/>
                  </a:solidFill>
                  <a:latin typeface="Cambria Math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begChr m:val="{"/>
                          <m:endChr m:val="}"/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≤0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=1−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begChr m:val="{"/>
                          <m:endChr m:val="}"/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≤</m:t>
                          </m:r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=1−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begChr m:val="{"/>
                          <m:endChr m:val="}"/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𝑍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≤</m:t>
                          </m:r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Calcular las probabilidades de insolvencia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s-AR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𝑈</m:t>
                            </m:r>
                          </m:e>
                          <m:sub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AR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𝑈</m:t>
                            </m:r>
                          </m:e>
                          <m:sub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≤0</m:t>
                        </m:r>
                      </m:e>
                    </m:d>
                  </m:oMath>
                </a14:m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para los distintos períodos de </a:t>
                </a:r>
                <a14:m>
                  <m:oMath xmlns:m="http://schemas.openxmlformats.org/officeDocument/2006/math"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1≤</m:t>
                    </m:r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𝑡</m:t>
                    </m:r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≤</m:t>
                    </m:r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. Así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acotar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la probabilidad de insolvencia en el intervalo de </a:t>
                </a:r>
                <a14:m>
                  <m:oMath xmlns:m="http://schemas.openxmlformats.org/officeDocument/2006/math"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períodos.</a:t>
                </a:r>
                <a:endParaRPr lang="es-AR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8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s-AR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s-AR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limLowPr>
                                <m:e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𝒎𝒂𝒙</m:t>
                                  </m:r>
                                </m:e>
                                <m:lim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≤</m:t>
                                  </m:r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𝒕</m:t>
                                  </m:r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≤</m:t>
                                  </m:r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s-AR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𝑭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s-AR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𝑼</m:t>
                                      </m:r>
                                    </m:e>
                                    <m:sub>
                                      <m:r>
                                        <a:rPr lang="es-ES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𝒕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s-AR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𝟎</m:t>
                                  </m:r>
                                </m:e>
                              </m:d>
                            </m:e>
                          </m:func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≤</m:t>
                          </m:r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𝜺</m:t>
                          </m:r>
                        </m:e>
                        <m:sub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lang="es-ES" sz="1800" b="1" i="1">
                          <a:solidFill>
                            <a:schemeClr val="tx1"/>
                          </a:solidFill>
                          <a:latin typeface="Cambria Math"/>
                        </a:rPr>
                        <m:t>≤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s-AR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𝒕</m:t>
                          </m:r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  <m:sup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s-AR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𝑭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s-AR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𝒕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s-AR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𝟎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s-AR" sz="1800" b="1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2 Subtítul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0" y="692696"/>
                <a:ext cx="9166494" cy="6165304"/>
              </a:xfrm>
              <a:blipFill rotWithShape="1">
                <a:blip r:embed="rId2"/>
                <a:stretch>
                  <a:fillRect l="-665" t="-396" r="-46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61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 smtClean="0">
                <a:latin typeface="Arial" pitchFamily="34" charset="0"/>
                <a:cs typeface="Arial" pitchFamily="34" charset="0"/>
              </a:rPr>
              <a:t>Solvencia en períodos plurianuales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Subtítulo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0" y="692696"/>
                <a:ext cx="9166494" cy="6165304"/>
              </a:xfrm>
              <a:solidFill>
                <a:srgbClr val="99FF99"/>
              </a:solidFill>
            </p:spPr>
            <p:txBody>
              <a:bodyPr>
                <a:normAutofit fontScale="92500" lnSpcReduction="10000"/>
              </a:bodyPr>
              <a:lstStyle/>
              <a:p>
                <a:pPr algn="just"/>
                <a:r>
                  <a:rPr lang="es-ES" sz="22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Aplicación a un caso</a:t>
                </a:r>
              </a:p>
              <a:p>
                <a:pPr algn="just"/>
                <a:r>
                  <a:rPr lang="es-ES" sz="19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A) Hipótesis de trabajo</a:t>
                </a:r>
                <a:endParaRPr lang="es-ES" sz="19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285750" lvl="0" indent="-285750" algn="just">
                  <a:buFont typeface="Wingdings" pitchFamily="2" charset="2"/>
                  <a:buChar char="Ø"/>
                </a:pPr>
                <a:r>
                  <a:rPr lang="es-ES" sz="1800" i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Factor de capitalización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de las inversiones a una tasa anual del 7%. Constante para todos los períodos</a:t>
                </a:r>
                <a:r>
                  <a:rPr lang="es-ES" sz="1800" dirty="0">
                    <a:solidFill>
                      <a:schemeClr val="tx1"/>
                    </a:solidFill>
                  </a:rPr>
                  <a:t>.</a:t>
                </a:r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1+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=1,07</m:t>
                      </m:r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285750" lvl="0" indent="-285750" algn="just">
                  <a:buFont typeface="Wingdings" pitchFamily="2" charset="2"/>
                  <a:buChar char="Ø"/>
                </a:pPr>
                <a:r>
                  <a:rPr lang="es-ES" sz="1800" i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Tasa </a:t>
                </a:r>
                <a:r>
                  <a:rPr lang="es-ES" sz="1800" i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de crecimiento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anual de la cartera del 10%, que se traslada al crecimiento anual del número medio de siniestros. Constante para todos los períodos.</a:t>
                </a:r>
                <a:endParaRPr lang="es-AR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9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s-ES" sz="1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=1,10</m:t>
                      </m:r>
                      <m:sSub>
                        <m:sSub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         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s-ES" sz="1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</m:d>
                      <m:r>
                        <a:rPr lang="es-ES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s-ES" sz="1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bSup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AR" sz="1800" dirty="0">
                  <a:solidFill>
                    <a:schemeClr val="tx1"/>
                  </a:solidFill>
                </a:endParaRPr>
              </a:p>
              <a:p>
                <a:pPr marL="285750" lvl="0" indent="-285750" algn="just">
                  <a:buFont typeface="Wingdings" pitchFamily="2" charset="2"/>
                  <a:buChar char="Ø"/>
                </a:pPr>
                <a:r>
                  <a:rPr lang="es-ES" sz="1800" i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Tasa </a:t>
                </a:r>
                <a:r>
                  <a:rPr lang="es-ES" sz="1800" i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de inflación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anual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del 8%, que se traslada al costo medio de la cuantía de los siniestros. Constante para todos los períodos.</a:t>
                </a:r>
                <a:endParaRPr lang="es-AR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AR" sz="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s-ES" sz="1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=1,08</m:t>
                      </m:r>
                      <m:sSub>
                        <m:sSub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                       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s-ES" sz="1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s-ES" sz="1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sub>
                        <m: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bSup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s-AR" sz="180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es-AR" sz="800" dirty="0">
                  <a:solidFill>
                    <a:schemeClr val="tx1"/>
                  </a:solidFill>
                </a:endParaRPr>
              </a:p>
              <a:p>
                <a:r>
                  <a:rPr lang="es-AR" sz="1800" dirty="0" smtClean="0">
                    <a:solidFill>
                      <a:schemeClr val="tx1"/>
                    </a:solidFill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18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2,</m:t>
                        </m:r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AR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  <m:sup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s-ES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</m:sub>
                      <m:sup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−1</m:t>
                        </m:r>
                      </m:sup>
                    </m:sSubSup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AR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  <m:sup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s-AR" sz="18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           </m:t>
                        </m:r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3,</m:t>
                        </m:r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s-ES" sz="18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s-AR" sz="18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AR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  <m:sup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s-ES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</m:sub>
                      <m:sup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−1</m:t>
                        </m:r>
                      </m:sup>
                    </m:sSubSup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AR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  <m:sup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s-AR" sz="180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es-AR" sz="1800" dirty="0">
                  <a:solidFill>
                    <a:schemeClr val="tx1"/>
                  </a:solidFill>
                </a:endParaRPr>
              </a:p>
              <a:p>
                <a:pPr marL="285750" indent="-285750" algn="just">
                  <a:buFont typeface="Wingdings" pitchFamily="2" charset="2"/>
                  <a:buChar char="Ø"/>
                </a:pPr>
                <a:r>
                  <a:rPr lang="es-ES" sz="1800" dirty="0">
                    <a:solidFill>
                      <a:schemeClr val="tx1"/>
                    </a:solidFill>
                  </a:rPr>
                  <a:t> 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Recargo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de seguridad de la prima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pura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  <a:endParaRPr lang="es-AR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r>
                  <a:rPr lang="es-ES" sz="1800" dirty="0"/>
                  <a:t> </a:t>
                </a:r>
                <a14:m>
                  <m:oMath xmlns:m="http://schemas.openxmlformats.org/officeDocument/2006/math">
                    <m:r>
                      <a:rPr lang="es-ES" sz="1800" i="1" smtClean="0">
                        <a:solidFill>
                          <a:schemeClr val="tx1"/>
                        </a:solidFill>
                        <a:latin typeface="Cambria Math"/>
                      </a:rPr>
                      <m:t>𝜌</m:t>
                    </m:r>
                    <m:r>
                      <a:rPr lang="es-ES" sz="1800" i="1" smtClean="0">
                        <a:solidFill>
                          <a:schemeClr val="tx1"/>
                        </a:solidFill>
                        <a:latin typeface="Cambria Math"/>
                      </a:rPr>
                      <m:t>=0,05</m:t>
                    </m:r>
                    <m:sSub>
                      <m:sSubPr>
                        <m:ctrlPr>
                          <a:rPr lang="es-AR" sz="18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s-AR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ES" sz="1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             </m:t>
                            </m:r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𝑃𝑅</m:t>
                            </m:r>
                          </m:e>
                          <m:sub>
                            <m:r>
                              <a:rPr lang="es-ES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∙</m:t>
                    </m:r>
                    <m:d>
                      <m:d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1−</m:t>
                        </m:r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𝜌</m:t>
                        </m:r>
                      </m:e>
                    </m:d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s-ES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s-ES" sz="1800" i="1">
                        <a:solidFill>
                          <a:schemeClr val="tx1"/>
                        </a:solidFill>
                        <a:latin typeface="Cambria Math"/>
                      </a:rPr>
                      <m:t>∙1.05</m:t>
                    </m:r>
                  </m:oMath>
                </a14:m>
                <a:endParaRPr lang="es-AR" sz="1800" dirty="0"/>
              </a:p>
              <a:p>
                <a:endParaRPr lang="es-AR" sz="1800" dirty="0">
                  <a:solidFill>
                    <a:schemeClr val="tx1"/>
                  </a:solidFill>
                </a:endParaRPr>
              </a:p>
              <a:p>
                <a:r>
                  <a:rPr lang="es-ES" sz="1800" dirty="0"/>
                  <a:t> </a:t>
                </a:r>
                <a:endParaRPr lang="es-AR" sz="1800" dirty="0"/>
              </a:p>
              <a:p>
                <a:endParaRPr lang="es-AR" sz="1800" dirty="0"/>
              </a:p>
              <a:p>
                <a:pPr algn="just"/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2 Subtítul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0" y="692696"/>
                <a:ext cx="9166494" cy="6165304"/>
              </a:xfrm>
              <a:blipFill rotWithShape="1">
                <a:blip r:embed="rId2"/>
                <a:stretch>
                  <a:fillRect l="-665" t="-890" r="-332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723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 smtClean="0">
                <a:latin typeface="Arial" pitchFamily="34" charset="0"/>
                <a:cs typeface="Arial" pitchFamily="34" charset="0"/>
              </a:rPr>
              <a:t>Solvencia en períodos plurianuales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Subtítulo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0" y="692696"/>
                <a:ext cx="9166494" cy="6165304"/>
              </a:xfrm>
              <a:solidFill>
                <a:srgbClr val="99FF99"/>
              </a:solidFill>
            </p:spPr>
            <p:txBody>
              <a:bodyPr>
                <a:normAutofit/>
              </a:bodyPr>
              <a:lstStyle/>
              <a:p>
                <a:pPr algn="just"/>
                <a:r>
                  <a:rPr lang="es-ES" sz="20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Aplicación a un caso</a:t>
                </a:r>
              </a:p>
              <a:p>
                <a:pPr algn="just"/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A) Hipótesis de trabajo</a:t>
                </a:r>
                <a:endParaRPr lang="es-ES" sz="18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285750" lvl="0" indent="-285750" algn="just">
                  <a:buFont typeface="Wingdings" pitchFamily="2" charset="2"/>
                  <a:buChar char="Ø"/>
                </a:pP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Desfasaje temporal de las primas respecto de la inflación.</a:t>
                </a:r>
                <a:endParaRPr lang="es-AR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AR" sz="7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𝑑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=2 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𝑎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ñ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𝑜𝑠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              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sz="1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p>
                          </m:sSubSup>
                        </m:den>
                      </m:f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sz="1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s-AR" sz="180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es-AR" sz="1800" dirty="0">
                  <a:solidFill>
                    <a:schemeClr val="tx1"/>
                  </a:solidFill>
                </a:endParaRPr>
              </a:p>
              <a:p>
                <a:pPr marL="285750" lvl="0" indent="-285750" algn="just">
                  <a:buFont typeface="Wingdings" pitchFamily="2" charset="2"/>
                  <a:buChar char="Ø"/>
                </a:pP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Relación,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reservas técnicas </a:t>
                </a: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– primas.</a:t>
                </a:r>
              </a:p>
              <a:p>
                <a:pPr lvl="0" algn="just"/>
                <a:endParaRPr lang="es-AR" sz="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𝑘</m:t>
                      </m:r>
                      <m:r>
                        <a:rPr lang="es-ES" sz="1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=1,5                         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𝑅𝑇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=1,5∙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AR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285750" lvl="0" indent="-285750" algn="just">
                  <a:buFont typeface="Wingdings" pitchFamily="2" charset="2"/>
                  <a:buChar char="Ø"/>
                </a:pPr>
                <a:r>
                  <a:rPr lang="es-ES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Margen </a:t>
                </a: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de solvencia al inicio del período.</a:t>
                </a:r>
                <a:endParaRPr lang="es-AR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AR" sz="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s-ES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=1.000 </m:t>
                      </m:r>
                      <m:r>
                        <a:rPr lang="es-ES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𝑚𝑖𝑙𝑙𝑜𝑛𝑒𝑠</m:t>
                      </m:r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285750" lvl="0" indent="-285750" algn="just">
                  <a:buFont typeface="Wingdings" pitchFamily="2" charset="2"/>
                  <a:buChar char="Ø"/>
                </a:pPr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Cantidad de años del período plurianual en estudio.</a:t>
                </a:r>
                <a:endParaRPr lang="es-AR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AR" sz="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𝑛</m:t>
                      </m:r>
                      <m:r>
                        <a:rPr lang="es-ES" sz="1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=5</m:t>
                      </m:r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12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2 Subtítul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0" y="692696"/>
                <a:ext cx="9166494" cy="6165304"/>
              </a:xfrm>
              <a:blipFill rotWithShape="1">
                <a:blip r:embed="rId2"/>
                <a:stretch>
                  <a:fillRect l="-665" t="-39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224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 smtClean="0">
                <a:latin typeface="Arial" pitchFamily="34" charset="0"/>
                <a:cs typeface="Arial" pitchFamily="34" charset="0"/>
              </a:rPr>
              <a:t>Solvencia en períodos plurianuales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Subtítulo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0" y="692696"/>
                <a:ext cx="9166494" cy="6165304"/>
              </a:xfrm>
              <a:solidFill>
                <a:srgbClr val="99FF99"/>
              </a:solidFill>
            </p:spPr>
            <p:txBody>
              <a:bodyPr>
                <a:normAutofit lnSpcReduction="10000"/>
              </a:bodyPr>
              <a:lstStyle/>
              <a:p>
                <a:pPr algn="just"/>
                <a:r>
                  <a:rPr lang="es-ES" sz="20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Aplicación a un caso</a:t>
                </a:r>
              </a:p>
              <a:p>
                <a:pPr algn="just"/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A) Hipótesis de trabajo</a:t>
                </a:r>
                <a:endParaRPr lang="es-ES" sz="18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B) Información de la aseguradora al final del primer periodo </a:t>
                </a:r>
                <a:r>
                  <a:rPr lang="es-ES" sz="1800" i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(en millones)</a:t>
                </a:r>
                <a:endParaRPr lang="es-ES" sz="1800" i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</m:d>
                      <m:r>
                        <a:rPr lang="es-ES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=17.796          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</m:d>
                      <m:r>
                        <a:rPr lang="es-ES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=6.402.829</m:t>
                      </m:r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r>
                  <a:rPr lang="es-ES" sz="1800" dirty="0">
                    <a:solidFill>
                      <a:schemeClr val="tx1"/>
                    </a:solidFill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18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s-E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s-E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s-ES" sz="1800" b="0" i="1">
                        <a:solidFill>
                          <a:schemeClr val="tx1"/>
                        </a:solidFill>
                        <a:latin typeface="Cambria Math"/>
                      </a:rPr>
                      <m:t>=0,039</m:t>
                    </m:r>
                    <m:r>
                      <a:rPr lang="es-ES" sz="1800" b="0" i="1" smtClean="0">
                        <a:solidFill>
                          <a:schemeClr val="tx1"/>
                        </a:solidFill>
                        <a:latin typeface="Cambria Math"/>
                      </a:rPr>
                      <m:t>        </m:t>
                    </m:r>
                    <m:sSub>
                      <m:sSub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s-E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2,1</m:t>
                        </m:r>
                      </m:sub>
                    </m:sSub>
                    <m:d>
                      <m:d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s-E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s-ES" sz="1800" b="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s-E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AR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s-ES" sz="18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  <m:sup>
                            <m:r>
                              <a:rPr lang="es-ES" sz="18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s-ES" sz="1800" b="0" i="1">
                        <a:solidFill>
                          <a:schemeClr val="tx1"/>
                        </a:solidFill>
                        <a:latin typeface="Cambria Math"/>
                      </a:rPr>
                      <m:t>=0,061          </m:t>
                    </m:r>
                    <m:sSub>
                      <m:sSub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s-E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3,1</m:t>
                        </m:r>
                      </m:sub>
                    </m:sSub>
                    <m:d>
                      <m:d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s-E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s-ES" sz="1800" b="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s-E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s-AR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AR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s-ES" sz="18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  <m:sup>
                            <m:r>
                              <a:rPr lang="es-ES" sz="18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lang="es-ES" sz="1800" b="0" i="1">
                        <a:solidFill>
                          <a:schemeClr val="tx1"/>
                        </a:solidFill>
                        <a:latin typeface="Cambria Math"/>
                      </a:rPr>
                      <m:t>=1,106</m:t>
                    </m:r>
                  </m:oMath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AR" sz="1200" dirty="0">
                  <a:solidFill>
                    <a:schemeClr val="tx1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s-ES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</m:d>
                      <m:r>
                        <a:rPr lang="es-ES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s-ES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=694,94</m:t>
                      </m:r>
                      <m:r>
                        <a:rPr lang="es-ES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4 </m:t>
                      </m:r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12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s-ES" sz="1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6</m:t>
                      </m:r>
                      <m:r>
                        <a:rPr lang="es-ES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00</m:t>
                      </m:r>
                    </m:oMath>
                  </m:oMathPara>
                </a14:m>
                <a:endParaRPr lang="es-ES" sz="1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r>
                  <a:rPr lang="es-ES" sz="18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Si la prima pura sufre un desfasaje de dos años con una tasa de inflación del 8%, la siniestralidad media anual esperada en el primer periodo, resulta.</a:t>
                </a:r>
                <a:endParaRPr lang="es-AR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r>
                  <a:rPr lang="es-ES" sz="1800" dirty="0"/>
                  <a:t> </a:t>
                </a:r>
                <a:endParaRPr lang="es-AR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    ⇒     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    ⇒     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sSubSup>
                        <m:sSubSup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sub>
                        <m: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AR" sz="1800" dirty="0"/>
              </a:p>
              <a:p>
                <a:r>
                  <a:rPr lang="es-ES" sz="1800" dirty="0"/>
                  <a:t> </a:t>
                </a:r>
                <a:endParaRPr lang="es-AR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=600∙</m:t>
                      </m:r>
                      <m:sSup>
                        <m:sSup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1,08</m:t>
                              </m:r>
                            </m:e>
                          </m:d>
                        </m:e>
                        <m: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=699,84</m:t>
                      </m:r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r>
                  <a:rPr lang="es-ES" sz="1800" dirty="0"/>
                  <a:t> </a:t>
                </a:r>
                <a:endParaRPr lang="es-AR" sz="1800" dirty="0"/>
              </a:p>
              <a:p>
                <a:pPr algn="just"/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Similar a la resultante de </a:t>
                </a:r>
                <a14:m>
                  <m:oMath xmlns:m="http://schemas.openxmlformats.org/officeDocument/2006/math">
                    <m:r>
                      <a:rPr lang="es-ES" sz="1800" b="1" i="1">
                        <a:solidFill>
                          <a:schemeClr val="tx1"/>
                        </a:solidFill>
                        <a:latin typeface="Cambria Math"/>
                      </a:rPr>
                      <m:t>𝑬</m:t>
                    </m:r>
                    <m:d>
                      <m:dPr>
                        <m:ctrlPr>
                          <a:rPr lang="es-AR" sz="1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AR" sz="1800" b="1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ES" sz="1800" b="1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𝒀</m:t>
                            </m:r>
                          </m:e>
                          <m:sub>
                            <m:r>
                              <a:rPr lang="es-ES" sz="1800" b="1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s-ES" sz="1800" b="1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s-AR" sz="1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𝑬</m:t>
                        </m:r>
                      </m:e>
                      <m:sub>
                        <m:r>
                          <a:rPr lang="es-ES" sz="1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s-AR" sz="1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s-ES" sz="1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𝑵</m:t>
                        </m:r>
                      </m:e>
                    </m:d>
                    <m:r>
                      <a:rPr lang="es-ES" sz="1800" b="1" i="1">
                        <a:solidFill>
                          <a:schemeClr val="tx1"/>
                        </a:solidFill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s-AR" sz="1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𝑬</m:t>
                        </m:r>
                      </m:e>
                      <m:sub>
                        <m:r>
                          <a:rPr lang="es-ES" sz="1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s-AR" sz="1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s-ES" sz="1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𝑿</m:t>
                        </m:r>
                      </m:e>
                    </m:d>
                  </m:oMath>
                </a14:m>
                <a:r>
                  <a:rPr lang="es-ES" sz="1800" b="1" dirty="0">
                    <a:solidFill>
                      <a:schemeClr val="tx1"/>
                    </a:solidFill>
                  </a:rPr>
                  <a:t>.</a:t>
                </a:r>
                <a:endParaRPr lang="es-AR" sz="1800" b="1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2 Subtítul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0" y="692696"/>
                <a:ext cx="9166494" cy="6165304"/>
              </a:xfrm>
              <a:blipFill rotWithShape="1">
                <a:blip r:embed="rId2"/>
                <a:stretch>
                  <a:fillRect l="-665" t="-890" r="-46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165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 smtClean="0">
                <a:latin typeface="Arial" pitchFamily="34" charset="0"/>
                <a:cs typeface="Arial" pitchFamily="34" charset="0"/>
              </a:rPr>
              <a:t>Solvencia en períodos plurianuales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Subtítulo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2494" y="692696"/>
                <a:ext cx="9144000" cy="6165304"/>
              </a:xfrm>
              <a:solidFill>
                <a:srgbClr val="99FF99"/>
              </a:solidFill>
            </p:spPr>
            <p:txBody>
              <a:bodyPr>
                <a:normAutofit/>
              </a:bodyPr>
              <a:lstStyle/>
              <a:p>
                <a:pPr algn="just"/>
                <a:r>
                  <a:rPr lang="es-ES" sz="20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Aplicación a un caso</a:t>
                </a:r>
              </a:p>
              <a:p>
                <a:pPr lvl="0" algn="just"/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C)</a:t>
                </a:r>
                <a:r>
                  <a:rPr lang="es-ES" sz="1800" b="1" dirty="0" smtClean="0">
                    <a:solidFill>
                      <a:srgbClr val="FF0000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Cálculo del Índice de Riesgo </a:t>
                </a:r>
                <a14:m>
                  <m:oMath xmlns:m="http://schemas.openxmlformats.org/officeDocument/2006/math">
                    <m:r>
                      <a:rPr lang="es-ES" sz="1800" b="1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𝑹</m:t>
                    </m:r>
                  </m:oMath>
                </a14:m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y el parámetro </a:t>
                </a:r>
                <a14:m>
                  <m:oMath xmlns:m="http://schemas.openxmlformats.org/officeDocument/2006/math">
                    <m:r>
                      <a:rPr lang="es-ES" sz="1800" b="1" i="1" dirty="0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  <a:cs typeface="Arial" pitchFamily="34" charset="0"/>
                      </a:rPr>
                      <m:t>𝜹</m:t>
                    </m:r>
                  </m:oMath>
                </a14:m>
                <a:endParaRPr lang="es-AR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𝑅</m:t>
                      </m:r>
                      <m:r>
                        <a:rPr lang="es-ES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s-ES" sz="18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ES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=40,1              </m:t>
                      </m:r>
                      <m:r>
                        <a:rPr lang="es-ES" sz="1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s-ES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s-ES" sz="1800" b="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𝑁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𝑉</m:t>
                          </m:r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e>
                          </m:d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s-ES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e>
                          </m:d>
                        </m:den>
                      </m:f>
                      <m:r>
                        <a:rPr lang="es-ES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=49,6</m:t>
                      </m:r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10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lvl="0" algn="just"/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D) Cálculo de </a:t>
                </a:r>
                <a14:m>
                  <m:oMath xmlns:m="http://schemas.openxmlformats.org/officeDocument/2006/math">
                    <m:r>
                      <a:rPr lang="es-ES" sz="1800" b="1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𝑬</m:t>
                    </m:r>
                    <m:r>
                      <a:rPr lang="es-ES" sz="1800" b="1" i="1" baseline="-25000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𝒕</m:t>
                    </m:r>
                    <m:r>
                      <a:rPr lang="es-ES" sz="1800" b="1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(</m:t>
                    </m:r>
                    <m:r>
                      <a:rPr lang="es-ES" sz="1800" b="1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𝑵</m:t>
                    </m:r>
                    <m:r>
                      <a:rPr lang="es-ES" sz="1800" b="1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s-ES" sz="1800" b="1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𝑬</m:t>
                    </m:r>
                    <m:r>
                      <a:rPr lang="es-ES" sz="1800" b="1" i="1" baseline="-25000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𝒕</m:t>
                    </m:r>
                    <m:r>
                      <a:rPr lang="es-ES" sz="1800" b="1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(</m:t>
                    </m:r>
                    <m:r>
                      <a:rPr lang="es-ES" sz="1800" b="1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𝑿</m:t>
                    </m:r>
                    <m:r>
                      <a:rPr lang="es-ES" sz="1800" b="1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y momentos de </a:t>
                </a:r>
                <a14:m>
                  <m:oMath xmlns:m="http://schemas.openxmlformats.org/officeDocument/2006/math">
                    <m:r>
                      <a:rPr lang="es-ES" sz="1800" b="1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𝑿</m:t>
                    </m:r>
                  </m:oMath>
                </a14:m>
                <a:r>
                  <a:rPr lang="es-AR" sz="18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</a:p>
              <a:p>
                <a:pPr algn="just"/>
                <a:endParaRPr lang="es-ES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s-ES" sz="1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bSup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             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s-ES" sz="1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sub>
                        <m: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bSup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s-AR" sz="180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es-AR" sz="1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2,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s-ES" sz="1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sub>
                        <m: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bSup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          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3,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s-ES" sz="1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sub>
                        <m: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bSup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r>
                  <a:rPr lang="es-ES" sz="1800" dirty="0">
                    <a:solidFill>
                      <a:schemeClr val="tx1"/>
                    </a:solidFill>
                  </a:rPr>
                  <a:t> </a:t>
                </a:r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2 Subtítul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2494" y="692696"/>
                <a:ext cx="9144000" cy="6165304"/>
              </a:xfrm>
              <a:blipFill rotWithShape="1">
                <a:blip r:embed="rId2"/>
                <a:stretch>
                  <a:fillRect l="-733" t="-39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861048"/>
            <a:ext cx="6900490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705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 smtClean="0">
                <a:latin typeface="Arial" pitchFamily="34" charset="0"/>
                <a:cs typeface="Arial" pitchFamily="34" charset="0"/>
              </a:rPr>
              <a:t>Solvencia en períodos plurianuales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Subtítulo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2494" y="692696"/>
                <a:ext cx="9144000" cy="6165304"/>
              </a:xfrm>
              <a:solidFill>
                <a:srgbClr val="99FF99"/>
              </a:solidFill>
            </p:spPr>
            <p:txBody>
              <a:bodyPr>
                <a:normAutofit/>
              </a:bodyPr>
              <a:lstStyle/>
              <a:p>
                <a:pPr algn="just"/>
                <a:r>
                  <a:rPr lang="es-ES" sz="20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Aplicación a un caso</a:t>
                </a:r>
              </a:p>
              <a:p>
                <a:pPr lvl="0" algn="just"/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E) Cálculo de los Parámetros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s-ES" sz="18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𝒀</m:t>
                        </m:r>
                      </m:e>
                      <m:sub>
                        <m:r>
                          <a:rPr lang="es-ES" sz="18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𝒕</m:t>
                        </m:r>
                      </m:sub>
                    </m:sSub>
                  </m:oMath>
                </a14:m>
                <a:endParaRPr lang="es-AR" sz="1800" dirty="0" smtClean="0">
                  <a:solidFill>
                    <a:schemeClr val="tx1"/>
                  </a:solidFill>
                </a:endParaRPr>
              </a:p>
              <a:p>
                <a:pPr lvl="0" algn="just"/>
                <a:endParaRPr lang="es-AR" sz="1000" dirty="0" smtClean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sSup>
                        <m:sSup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ES" sz="18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ES" sz="18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s-AR" sz="1800" dirty="0" smtClean="0">
                  <a:solidFill>
                    <a:schemeClr val="tx1"/>
                  </a:solidFill>
                </a:endParaRPr>
              </a:p>
              <a:p>
                <a:endParaRPr lang="es-AR" sz="1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𝑉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2,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𝑁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sSup>
                            <m:s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s-ES" sz="180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𝛿</m:t>
                          </m:r>
                        </m:den>
                      </m:f>
                      <m:r>
                        <a:rPr lang="es-ES" sz="1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         </m:t>
                      </m:r>
                      <m:r>
                        <a:rPr lang="es-ES" sz="1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𝐷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𝑉</m:t>
                          </m:r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rad>
                    </m:oMath>
                  </m:oMathPara>
                </a14:m>
                <a:endParaRPr lang="es-ES" sz="1800" dirty="0">
                  <a:solidFill>
                    <a:schemeClr val="tx1"/>
                  </a:solidFill>
                  <a:latin typeface="Arial" pitchFamily="34" charset="0"/>
                </a:endParaRPr>
              </a:p>
              <a:p>
                <a:endParaRPr lang="es-AR" sz="1000" dirty="0">
                  <a:solidFill>
                    <a:schemeClr val="tx1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𝛾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AR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s-E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AR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s-E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d>
                        <m:dPr>
                          <m:begChr m:val="{"/>
                          <m:endChr m:val="}"/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3,</m:t>
                                  </m:r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AR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es-E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s-AR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𝑁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AR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es-E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s-AR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3∙</m:t>
                              </m:r>
                              <m:sSub>
                                <m:sSub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2,</m:t>
                                  </m:r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</m:d>
                            </m:num>
                            <m:den>
                              <m:r>
                                <a:rPr lang="es-ES" sz="18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𝛿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</m:d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AR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es-E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s-AR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s-ES" sz="18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1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2 Subtítul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2494" y="692696"/>
                <a:ext cx="9144000" cy="6165304"/>
              </a:xfrm>
              <a:blipFill rotWithShape="1">
                <a:blip r:embed="rId2"/>
                <a:stretch>
                  <a:fillRect l="-733" t="-39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789040"/>
            <a:ext cx="7430710" cy="2558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7581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 smtClean="0">
                <a:latin typeface="Arial" pitchFamily="34" charset="0"/>
                <a:cs typeface="Arial" pitchFamily="34" charset="0"/>
              </a:rPr>
              <a:t>Solvencia en períodos plurianuales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Subtítulo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0" y="692696"/>
                <a:ext cx="9251504" cy="6165304"/>
              </a:xfrm>
              <a:solidFill>
                <a:srgbClr val="99FF99"/>
              </a:solidFill>
            </p:spPr>
            <p:txBody>
              <a:bodyPr>
                <a:normAutofit/>
              </a:bodyPr>
              <a:lstStyle/>
              <a:p>
                <a:pPr algn="just"/>
                <a:r>
                  <a:rPr lang="es-ES" sz="20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Aplicación a un caso</a:t>
                </a:r>
              </a:p>
              <a:p>
                <a:pPr algn="just"/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F) Cálculo de la Parámetros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00" b="1" i="1" smtClean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ES" sz="1800" b="1" i="1" smtClean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𝑼</m:t>
                        </m:r>
                      </m:e>
                      <m:sub>
                        <m:r>
                          <a:rPr lang="es-ES" sz="1800" b="1" i="1" smtClean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𝒕</m:t>
                        </m:r>
                      </m:sub>
                    </m:sSub>
                  </m:oMath>
                </a14:m>
                <a:endParaRPr lang="es-ES" sz="18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sSubSup>
                        <m:sSubSup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bSup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1+</m:t>
                          </m:r>
                          <m:r>
                            <a:rPr lang="es-ES" sz="180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𝛿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∙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ES" sz="18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ES" sz="18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</m:sub>
                              </m:sSub>
                            </m:den>
                          </m:f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sz="1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p>
                          </m:sSubSup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𝑁</m:t>
                                      </m:r>
                                    </m:sub>
                                  </m:sSub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sub>
                          </m:s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sub>
                          </m:s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10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𝐷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𝐸</m:t>
                                      </m:r>
                                      <m:d>
                                        <m:dPr>
                                          <m:ctrlPr>
                                            <a:rPr lang="es-AR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s-AR" sz="1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∙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𝑅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AR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es-E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s-AR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𝑁</m:t>
                                          </m:r>
                                        </m:e>
                                      </m:d>
                                    </m:den>
                                  </m:f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𝛿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∙</m:t>
                              </m:r>
                              <m:sSubSup>
                                <m:sSubSup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2∙</m:t>
                                  </m:r>
                                  <m:d>
                                    <m:d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</m:e>
                      </m:rad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1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2 Subtítul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0" y="692696"/>
                <a:ext cx="9251504" cy="6165304"/>
              </a:xfrm>
              <a:blipFill rotWithShape="1">
                <a:blip r:embed="rId3"/>
                <a:stretch>
                  <a:fillRect l="-659" t="-39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AR"/>
          </a:p>
        </p:txBody>
      </p:sp>
      <p:graphicFrame>
        <p:nvGraphicFramePr>
          <p:cNvPr id="5" name="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7195665"/>
              </p:ext>
            </p:extLst>
          </p:nvPr>
        </p:nvGraphicFramePr>
        <p:xfrm>
          <a:off x="179512" y="3861048"/>
          <a:ext cx="5855387" cy="18542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6" name="Hoja de cálculo" r:id="rId5" imgW="4781469" imgH="1666861" progId="Excel.Sheet.12">
                  <p:embed/>
                </p:oleObj>
              </mc:Choice>
              <mc:Fallback>
                <p:oleObj name="Hoja de cálculo" r:id="rId5" imgW="4781469" imgH="1666861" progId="Excel.Sheet.12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3861048"/>
                        <a:ext cx="5855387" cy="185420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AR"/>
          </a:p>
        </p:txBody>
      </p:sp>
      <p:graphicFrame>
        <p:nvGraphicFramePr>
          <p:cNvPr id="8" name="7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4398510"/>
              </p:ext>
            </p:extLst>
          </p:nvPr>
        </p:nvGraphicFramePr>
        <p:xfrm>
          <a:off x="6372199" y="3861048"/>
          <a:ext cx="2622607" cy="184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7" name="Hoja de cálculo" r:id="rId8" imgW="2152731" imgH="1666861" progId="Excel.Sheet.12">
                  <p:embed/>
                </p:oleObj>
              </mc:Choice>
              <mc:Fallback>
                <p:oleObj name="Hoja de cálculo" r:id="rId8" imgW="2152731" imgH="1666861" progId="Excel.Sheet.12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199" y="3861048"/>
                        <a:ext cx="2622607" cy="18455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506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 smtClean="0">
                <a:latin typeface="Arial" pitchFamily="34" charset="0"/>
                <a:cs typeface="Arial" pitchFamily="34" charset="0"/>
              </a:rPr>
              <a:t>Solvencia en períodos plurianuales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Subtítulo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0" y="692696"/>
                <a:ext cx="9166494" cy="6165304"/>
              </a:xfrm>
              <a:solidFill>
                <a:srgbClr val="99FF99"/>
              </a:solidFill>
              <a:ln>
                <a:solidFill>
                  <a:schemeClr val="tx1"/>
                </a:solidFill>
              </a:ln>
            </p:spPr>
            <p:txBody>
              <a:bodyPr>
                <a:normAutofit lnSpcReduction="10000"/>
              </a:bodyPr>
              <a:lstStyle/>
              <a:p>
                <a:pPr algn="just"/>
                <a:r>
                  <a:rPr lang="es-ES" sz="20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Aplicación a un caso</a:t>
                </a:r>
              </a:p>
              <a:p>
                <a:pPr algn="just"/>
                <a:r>
                  <a:rPr lang="es-ES" sz="1800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G) Probabilidad de Insolvencia</a:t>
                </a:r>
                <a:endParaRPr lang="es-ES" sz="18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begChr m:val="{"/>
                          <m:endChr m:val="}"/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≤0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=1−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begChr m:val="{"/>
                          <m:endChr m:val="}"/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s-AR" sz="1800" dirty="0"/>
              </a:p>
              <a:p>
                <a:pPr algn="just"/>
                <a:endParaRPr lang="es-ES" sz="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begChr m:val="{"/>
                          <m:endChr m:val="}"/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≤0</m:t>
                          </m:r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=1−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begChr m:val="{"/>
                          <m:endChr m:val="}"/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≤</m:t>
                          </m:r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=1−</m:t>
                      </m:r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begChr m:val="{"/>
                          <m:endChr m:val="}"/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𝑍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≤</m:t>
                          </m:r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AR" sz="1800" dirty="0"/>
              </a:p>
              <a:p>
                <a:pPr algn="just"/>
                <a:endParaRPr lang="es-AR" sz="80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  <m: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≅</m:t>
                      </m:r>
                      <m:sSub>
                        <m:sSub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6</m:t>
                          </m:r>
                        </m:den>
                      </m:f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∙</m:t>
                      </m:r>
                      <m:d>
                        <m:d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s-AR" sz="1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          </m:t>
                          </m:r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≅−</m:t>
                      </m:r>
                      <m:f>
                        <m:fPr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num>
                        <m:den>
                          <m:sSub>
                            <m:sSub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d>
                            <m:d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s-ES" sz="1800" i="1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s-A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1+</m:t>
                          </m:r>
                          <m:f>
                            <m:f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9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AR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s-E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s-AR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s-AR" sz="1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6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s-ES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s-AR" sz="1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AR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s-ES" sz="18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r>
                            <a:rPr lang="es-ES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∙</m:t>
                          </m:r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s-E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s-AR" sz="1800" dirty="0"/>
              </a:p>
              <a:p>
                <a:pPr algn="just"/>
                <a:endParaRPr lang="es-AR" sz="1800" dirty="0"/>
              </a:p>
              <a:p>
                <a:pPr algn="just"/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sz="18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AR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𝒎𝒂𝒙</m:t>
                              </m:r>
                            </m:e>
                            <m:lim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𝟏</m:t>
                              </m:r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≤</m:t>
                              </m:r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𝒕</m:t>
                              </m:r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≤</m:t>
                              </m:r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𝟓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s-AR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𝑭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s-AR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𝒕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s-AR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𝟎</m:t>
                              </m:r>
                            </m:e>
                          </m:d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𝟎</m:t>
                          </m:r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𝟎𝟎𝟏𝟓𝟓</m:t>
                          </m:r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≤</m:t>
                          </m:r>
                          <m:sSub>
                            <m:sSubPr>
                              <m:ctrlPr>
                                <a:rPr lang="es-AR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𝟓</m:t>
                              </m:r>
                            </m:sub>
                          </m:sSub>
                        </m:e>
                      </m:func>
                      <m:r>
                        <a:rPr lang="es-ES" sz="1800" b="1" i="1">
                          <a:solidFill>
                            <a:schemeClr val="tx1"/>
                          </a:solidFill>
                          <a:latin typeface="Cambria Math"/>
                        </a:rPr>
                        <m:t>≤</m:t>
                      </m:r>
                      <m:r>
                        <a:rPr lang="es-ES" sz="1800" b="1" i="1">
                          <a:solidFill>
                            <a:schemeClr val="tx1"/>
                          </a:solidFill>
                          <a:latin typeface="Cambria Math"/>
                        </a:rPr>
                        <m:t>𝟎</m:t>
                      </m:r>
                      <m:r>
                        <a:rPr lang="es-ES" sz="1800" b="1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a:rPr lang="es-ES" sz="1800" b="1" i="1">
                          <a:solidFill>
                            <a:schemeClr val="tx1"/>
                          </a:solidFill>
                          <a:latin typeface="Cambria Math"/>
                        </a:rPr>
                        <m:t>𝟎𝟎𝟏𝟕𝟗</m:t>
                      </m:r>
                      <m:r>
                        <a:rPr lang="es-ES" sz="1800" b="1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s-AR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𝒕</m:t>
                          </m:r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  <m:sup>
                          <m:r>
                            <a:rPr lang="es-ES" sz="1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𝟓</m:t>
                          </m:r>
                        </m:sup>
                        <m:e>
                          <m:sSub>
                            <m:sSubPr>
                              <m:ctrlPr>
                                <a:rPr lang="es-AR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𝑭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s-AR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lang="es-ES" sz="1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𝒕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s-AR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1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𝟎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  <a:p>
                <a:pPr algn="just"/>
                <a:endParaRPr lang="es-ES" sz="1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just"/>
                <a:endParaRPr lang="es-ES" sz="18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2 Subtítul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0" y="692696"/>
                <a:ext cx="9166494" cy="6165304"/>
              </a:xfrm>
              <a:blipFill rotWithShape="1">
                <a:blip r:embed="rId2"/>
                <a:stretch>
                  <a:fillRect l="-598" t="-7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789040"/>
            <a:ext cx="4752528" cy="2066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334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 smtClean="0">
                <a:latin typeface="Arial" pitchFamily="34" charset="0"/>
                <a:cs typeface="Arial" pitchFamily="34" charset="0"/>
              </a:rPr>
              <a:t>Solvencia en períodos plurianuales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22494" y="692696"/>
            <a:ext cx="9144000" cy="6165304"/>
          </a:xfrm>
          <a:solidFill>
            <a:srgbClr val="99FF99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just"/>
            <a:endParaRPr lang="es-ES" sz="1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s-ES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Fin Capítulo V</a:t>
            </a:r>
          </a:p>
        </p:txBody>
      </p:sp>
    </p:spTree>
    <p:extLst>
      <p:ext uri="{BB962C8B-B14F-4D97-AF65-F5344CB8AC3E}">
        <p14:creationId xmlns:p14="http://schemas.microsoft.com/office/powerpoint/2010/main" val="116110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50"/>
          </a:xfr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>
              <a:defRPr/>
            </a:pPr>
            <a:r>
              <a:rPr lang="es-ES" sz="3200" b="1" dirty="0" smtClean="0">
                <a:latin typeface="Arial" pitchFamily="34" charset="0"/>
                <a:cs typeface="Arial" pitchFamily="34" charset="0"/>
              </a:rPr>
              <a:t>EL RIESGO, EL SEGURO Y LA ESTADÍSTICA</a:t>
            </a:r>
            <a:endParaRPr lang="es-AR"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857250"/>
            <a:ext cx="9144000" cy="6000750"/>
          </a:xfrm>
          <a:solidFill>
            <a:srgbClr val="CCFF99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buFontTx/>
              <a:buNone/>
              <a:defRPr/>
            </a:pPr>
            <a:endParaRPr lang="es-ES" dirty="0" smtClean="0"/>
          </a:p>
          <a:p>
            <a:pPr>
              <a:buFontTx/>
              <a:buNone/>
              <a:defRPr/>
            </a:pPr>
            <a:endParaRPr lang="es-AR" dirty="0"/>
          </a:p>
        </p:txBody>
      </p:sp>
      <p:sp>
        <p:nvSpPr>
          <p:cNvPr id="6" name="5 CuadroTexto"/>
          <p:cNvSpPr txBox="1">
            <a:spLocks noChangeArrowheads="1"/>
          </p:cNvSpPr>
          <p:nvPr/>
        </p:nvSpPr>
        <p:spPr bwMode="auto">
          <a:xfrm>
            <a:off x="214313" y="2571750"/>
            <a:ext cx="1800225" cy="523875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s-ES" sz="2800">
                <a:latin typeface="Arial" charset="0"/>
                <a:cs typeface="Arial" charset="0"/>
              </a:rPr>
              <a:t>Riesgos</a:t>
            </a:r>
            <a:endParaRPr lang="es-AR" sz="2800">
              <a:latin typeface="Arial" charset="0"/>
              <a:cs typeface="Arial" charset="0"/>
            </a:endParaRPr>
          </a:p>
        </p:txBody>
      </p:sp>
      <p:sp>
        <p:nvSpPr>
          <p:cNvPr id="5" name="4 CuadroTexto"/>
          <p:cNvSpPr txBox="1">
            <a:spLocks noChangeArrowheads="1"/>
          </p:cNvSpPr>
          <p:nvPr/>
        </p:nvSpPr>
        <p:spPr bwMode="auto">
          <a:xfrm>
            <a:off x="3643313" y="2571750"/>
            <a:ext cx="1800225" cy="523875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s-ES" sz="2800">
                <a:latin typeface="Arial" charset="0"/>
                <a:cs typeface="Arial" charset="0"/>
              </a:rPr>
              <a:t>Seguro</a:t>
            </a:r>
            <a:endParaRPr lang="es-AR" sz="2800">
              <a:latin typeface="Arial" charset="0"/>
              <a:cs typeface="Arial" charset="0"/>
            </a:endParaRPr>
          </a:p>
        </p:txBody>
      </p:sp>
      <p:sp>
        <p:nvSpPr>
          <p:cNvPr id="7" name="6 CuadroTexto"/>
          <p:cNvSpPr txBox="1">
            <a:spLocks noChangeArrowheads="1"/>
          </p:cNvSpPr>
          <p:nvPr/>
        </p:nvSpPr>
        <p:spPr bwMode="auto">
          <a:xfrm>
            <a:off x="6858000" y="2571750"/>
            <a:ext cx="1941513" cy="523875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s-ES" sz="2800">
                <a:latin typeface="Arial" charset="0"/>
                <a:cs typeface="Arial" charset="0"/>
              </a:rPr>
              <a:t>Estadística</a:t>
            </a:r>
            <a:endParaRPr lang="es-AR" sz="2800">
              <a:latin typeface="Arial" charset="0"/>
              <a:cs typeface="Arial" charset="0"/>
            </a:endParaRPr>
          </a:p>
        </p:txBody>
      </p:sp>
      <p:sp>
        <p:nvSpPr>
          <p:cNvPr id="8" name="7 CuadroTexto"/>
          <p:cNvSpPr txBox="1">
            <a:spLocks noChangeArrowheads="1"/>
          </p:cNvSpPr>
          <p:nvPr/>
        </p:nvSpPr>
        <p:spPr bwMode="auto">
          <a:xfrm>
            <a:off x="2786063" y="5357813"/>
            <a:ext cx="3857625" cy="95408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s-ES" sz="2800" b="1">
                <a:latin typeface="Arial" charset="0"/>
                <a:cs typeface="Arial" charset="0"/>
              </a:rPr>
              <a:t>Incertidumbre</a:t>
            </a:r>
          </a:p>
          <a:p>
            <a:pPr algn="ctr"/>
            <a:r>
              <a:rPr lang="es-ES" sz="2800" b="1">
                <a:latin typeface="Arial" charset="0"/>
                <a:cs typeface="Arial" charset="0"/>
              </a:rPr>
              <a:t>(Inseguridad)</a:t>
            </a:r>
            <a:endParaRPr lang="es-AR" sz="2800" b="1">
              <a:latin typeface="Arial" charset="0"/>
              <a:cs typeface="Arial" charset="0"/>
            </a:endParaRPr>
          </a:p>
        </p:txBody>
      </p:sp>
      <p:cxnSp>
        <p:nvCxnSpPr>
          <p:cNvPr id="10" name="9 Conector recto de flecha"/>
          <p:cNvCxnSpPr>
            <a:stCxn id="5" idx="1"/>
            <a:endCxn id="6" idx="3"/>
          </p:cNvCxnSpPr>
          <p:nvPr/>
        </p:nvCxnSpPr>
        <p:spPr>
          <a:xfrm rot="10800000">
            <a:off x="2014538" y="2833688"/>
            <a:ext cx="1628775" cy="158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recto de flecha"/>
          <p:cNvCxnSpPr>
            <a:stCxn id="7" idx="1"/>
            <a:endCxn id="5" idx="3"/>
          </p:cNvCxnSpPr>
          <p:nvPr/>
        </p:nvCxnSpPr>
        <p:spPr>
          <a:xfrm rot="10800000">
            <a:off x="5443538" y="2833688"/>
            <a:ext cx="1414462" cy="158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15 Conector recto de flecha"/>
          <p:cNvCxnSpPr>
            <a:stCxn id="6" idx="2"/>
          </p:cNvCxnSpPr>
          <p:nvPr/>
        </p:nvCxnSpPr>
        <p:spPr>
          <a:xfrm rot="16200000" flipH="1">
            <a:off x="997744" y="3212306"/>
            <a:ext cx="2262188" cy="202882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17 Conector recto de flecha"/>
          <p:cNvCxnSpPr>
            <a:endCxn id="7" idx="2"/>
          </p:cNvCxnSpPr>
          <p:nvPr/>
        </p:nvCxnSpPr>
        <p:spPr>
          <a:xfrm rot="5400000" flipH="1" flipV="1">
            <a:off x="5891213" y="3419475"/>
            <a:ext cx="2262188" cy="161448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19 Conector recto de flecha"/>
          <p:cNvCxnSpPr/>
          <p:nvPr/>
        </p:nvCxnSpPr>
        <p:spPr>
          <a:xfrm rot="5400000" flipH="1" flipV="1">
            <a:off x="2855913" y="4214813"/>
            <a:ext cx="2287587" cy="158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21 Conector recto de flecha"/>
          <p:cNvCxnSpPr/>
          <p:nvPr/>
        </p:nvCxnSpPr>
        <p:spPr>
          <a:xfrm rot="16200000" flipH="1">
            <a:off x="4001293" y="4215607"/>
            <a:ext cx="2214563" cy="6985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24 Llamada rectangular"/>
          <p:cNvSpPr/>
          <p:nvPr/>
        </p:nvSpPr>
        <p:spPr>
          <a:xfrm>
            <a:off x="5572125" y="1571625"/>
            <a:ext cx="1439863" cy="647700"/>
          </a:xfrm>
          <a:prstGeom prst="wedgeRectCallout">
            <a:avLst>
              <a:gd name="adj1" fmla="val -17012"/>
              <a:gd name="adj2" fmla="val 14164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Provee</a:t>
            </a:r>
          </a:p>
          <a:p>
            <a:pPr algn="ctr">
              <a:defRPr/>
            </a:pPr>
            <a:r>
              <a:rPr lang="es-E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técnicas</a:t>
            </a:r>
            <a:endParaRPr lang="es-AR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25 Llamada rectangular"/>
          <p:cNvSpPr/>
          <p:nvPr/>
        </p:nvSpPr>
        <p:spPr>
          <a:xfrm>
            <a:off x="2214563" y="1643063"/>
            <a:ext cx="1439862" cy="647700"/>
          </a:xfrm>
          <a:prstGeom prst="wedgeRectCallout">
            <a:avLst>
              <a:gd name="adj1" fmla="val -21243"/>
              <a:gd name="adj2" fmla="val 127243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Neutraliza</a:t>
            </a:r>
          </a:p>
          <a:p>
            <a:pPr algn="ctr">
              <a:defRPr/>
            </a:pPr>
            <a:r>
              <a:rPr lang="es-E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perjuicios</a:t>
            </a:r>
            <a:endParaRPr lang="es-AR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28 Llamada rectangular"/>
          <p:cNvSpPr/>
          <p:nvPr/>
        </p:nvSpPr>
        <p:spPr>
          <a:xfrm>
            <a:off x="714375" y="4286250"/>
            <a:ext cx="1222375" cy="539750"/>
          </a:xfrm>
          <a:prstGeom prst="wedgeRectCallout">
            <a:avLst>
              <a:gd name="adj1" fmla="val 91608"/>
              <a:gd name="adj2" fmla="val 2309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Generan</a:t>
            </a:r>
            <a:endParaRPr lang="es-AR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29 Llamada rectangular"/>
          <p:cNvSpPr/>
          <p:nvPr/>
        </p:nvSpPr>
        <p:spPr>
          <a:xfrm>
            <a:off x="2428875" y="3643313"/>
            <a:ext cx="1150938" cy="539750"/>
          </a:xfrm>
          <a:prstGeom prst="wedgeRectCallout">
            <a:avLst>
              <a:gd name="adj1" fmla="val 86580"/>
              <a:gd name="adj2" fmla="val 7513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Justifica</a:t>
            </a:r>
            <a:endParaRPr lang="es-AR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30 Llamada rectangular"/>
          <p:cNvSpPr/>
          <p:nvPr/>
        </p:nvSpPr>
        <p:spPr>
          <a:xfrm>
            <a:off x="5357813" y="3500438"/>
            <a:ext cx="1643062" cy="539750"/>
          </a:xfrm>
          <a:prstGeom prst="wedgeRectCallout">
            <a:avLst>
              <a:gd name="adj1" fmla="val -66152"/>
              <a:gd name="adj2" fmla="val 48493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Contrarresta</a:t>
            </a:r>
            <a:endParaRPr lang="es-AR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31 Llamada rectangular"/>
          <p:cNvSpPr/>
          <p:nvPr/>
        </p:nvSpPr>
        <p:spPr>
          <a:xfrm>
            <a:off x="7500938" y="4214813"/>
            <a:ext cx="1285875" cy="714375"/>
          </a:xfrm>
          <a:prstGeom prst="wedgeRectCallout">
            <a:avLst>
              <a:gd name="adj1" fmla="val -124455"/>
              <a:gd name="adj2" fmla="val 39754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Justifica el uso</a:t>
            </a:r>
            <a:endParaRPr lang="es-AR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78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7" grpId="0" animBg="1"/>
      <p:bldP spid="8" grpId="0" animBg="1"/>
      <p:bldP spid="25" grpId="0" animBg="1"/>
      <p:bldP spid="26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 smtClean="0">
                <a:latin typeface="Arial" pitchFamily="34" charset="0"/>
                <a:cs typeface="Arial" pitchFamily="34" charset="0"/>
              </a:rPr>
              <a:t>Solvencia de las Aseguradoras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9144000" cy="6165304"/>
          </a:xfrm>
          <a:solidFill>
            <a:srgbClr val="99FF99"/>
          </a:solidFill>
        </p:spPr>
        <p:txBody>
          <a:bodyPr>
            <a:normAutofit lnSpcReduction="10000"/>
          </a:bodyPr>
          <a:lstStyle/>
          <a:p>
            <a:pPr algn="just"/>
            <a:r>
              <a:rPr lang="es-ES" sz="2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Solvencia Estática</a:t>
            </a:r>
          </a:p>
          <a:p>
            <a:pPr algn="just"/>
            <a:endParaRPr lang="es-ES" sz="18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s-E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Capacidad financiera del </a:t>
            </a:r>
            <a:r>
              <a:rPr lang="es-E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asegurador para hacer </a:t>
            </a:r>
            <a:r>
              <a:rPr lang="es-E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frente a los compromisos ya asumidos, </a:t>
            </a:r>
            <a:r>
              <a:rPr lang="es-ES" sz="1800" b="1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en un momento </a:t>
            </a:r>
            <a:r>
              <a:rPr lang="es-ES" sz="1800" b="1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dado</a:t>
            </a:r>
            <a:r>
              <a:rPr lang="es-E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algn="just"/>
            <a:endParaRPr lang="es-ES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s-E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Se trata que las siguientes provisiones o reservas estén </a:t>
            </a:r>
            <a:r>
              <a:rPr lang="es-ES" sz="1800" b="1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suficientemente</a:t>
            </a:r>
            <a:r>
              <a:rPr lang="es-E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calculadas.</a:t>
            </a:r>
          </a:p>
          <a:p>
            <a:pPr algn="just"/>
            <a:endParaRPr lang="es-ES" sz="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s-E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Provisiones de Primas: </a:t>
            </a:r>
            <a:r>
              <a:rPr lang="es-ES" sz="1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Reserva de Riesgo en Curso </a:t>
            </a:r>
            <a:r>
              <a:rPr lang="es-E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y </a:t>
            </a:r>
            <a:r>
              <a:rPr lang="es-ES" sz="1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Reserva Matemática</a:t>
            </a:r>
            <a:r>
              <a:rPr lang="es-E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742950" lvl="1" indent="-285750" algn="just">
              <a:buFont typeface="Arial" pitchFamily="34" charset="0"/>
              <a:buChar char="•"/>
            </a:pPr>
            <a:endParaRPr lang="es-ES" sz="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s-E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Provisiones de Prestaciones Pendientes: </a:t>
            </a:r>
            <a:r>
              <a:rPr lang="es-ES" sz="1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Reserva de Siniestros Pendientes de Pago</a:t>
            </a:r>
            <a:r>
              <a:rPr lang="es-E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algn="just"/>
            <a:endParaRPr lang="es-ES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s-E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Pero como la </a:t>
            </a:r>
            <a:r>
              <a:rPr lang="es-ES" sz="1800" b="1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siniestralidad fluctúa aleatoriamente</a:t>
            </a:r>
            <a:r>
              <a:rPr lang="es-E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alrededor de su valor </a:t>
            </a:r>
            <a:r>
              <a:rPr lang="es-E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medio (prima pura neta) </a:t>
            </a:r>
            <a:r>
              <a:rPr lang="es-ES" sz="1800" b="1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 través del tiempo</a:t>
            </a:r>
            <a:r>
              <a:rPr lang="es-E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no se tiene certeza de la situación de solvencia a </a:t>
            </a:r>
            <a:r>
              <a:rPr lang="es-E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futuro. Surge el </a:t>
            </a:r>
            <a:r>
              <a:rPr lang="es-ES" sz="1800" b="1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enfoque dinámico</a:t>
            </a:r>
            <a:r>
              <a:rPr lang="es-E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de la solvencia.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s-ES" sz="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s-E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También, otras causas de naturaleza externa de difícil control, que </a:t>
            </a:r>
            <a:r>
              <a:rPr lang="es-E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comprometen el resultado del </a:t>
            </a:r>
            <a:r>
              <a:rPr lang="es-E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asegurador.</a:t>
            </a: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s-E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Inflación.</a:t>
            </a: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s-E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Pérdidas en las inversiones de los fondos de primas.</a:t>
            </a: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s-E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Incrementos en los gastos administrativos.</a:t>
            </a: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s-E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Insolvencia de reaseguradores.</a:t>
            </a:r>
          </a:p>
          <a:p>
            <a:pPr algn="just"/>
            <a:endParaRPr lang="es-ES" sz="1800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endParaRPr lang="es-ES" sz="18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endParaRPr lang="es-ES" sz="1800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endParaRPr lang="es-ES" sz="18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AR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28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9269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s-ES" sz="2800" dirty="0" smtClean="0">
                <a:latin typeface="Arial" pitchFamily="34" charset="0"/>
                <a:cs typeface="Arial" pitchFamily="34" charset="0"/>
              </a:rPr>
              <a:t>Solvencia de las Aseguradoras</a:t>
            </a:r>
            <a:endParaRPr lang="es-AR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9144000" cy="6165304"/>
          </a:xfrm>
          <a:solidFill>
            <a:srgbClr val="99FF99"/>
          </a:solidFill>
        </p:spPr>
        <p:txBody>
          <a:bodyPr>
            <a:normAutofit/>
          </a:bodyPr>
          <a:lstStyle/>
          <a:p>
            <a:pPr algn="just"/>
            <a:r>
              <a:rPr lang="es-ES" sz="2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Solvencia Dinámica</a:t>
            </a:r>
          </a:p>
          <a:p>
            <a:pPr algn="just"/>
            <a:endParaRPr lang="es-ES" sz="2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 algn="just">
              <a:buFont typeface="Wingdings" pitchFamily="2" charset="2"/>
              <a:buChar char="Ø"/>
            </a:pPr>
            <a:r>
              <a:rPr lang="es-E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Considera </a:t>
            </a:r>
            <a:r>
              <a:rPr lang="es-ES" sz="1800" b="1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dinámicamente</a:t>
            </a:r>
            <a:r>
              <a:rPr lang="es-E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la continuidad </a:t>
            </a:r>
            <a:r>
              <a:rPr lang="es-E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del </a:t>
            </a:r>
            <a:r>
              <a:rPr lang="es-E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negocio del </a:t>
            </a:r>
            <a:r>
              <a:rPr lang="es-E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seguro, </a:t>
            </a:r>
            <a:r>
              <a:rPr lang="es-E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compromisos que puedan surgir como consecuencia de su actividad </a:t>
            </a:r>
            <a:r>
              <a:rPr lang="es-E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futura.</a:t>
            </a:r>
          </a:p>
          <a:p>
            <a:pPr algn="just"/>
            <a:endParaRPr lang="es-ES" sz="18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s-E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Consiste </a:t>
            </a:r>
            <a:r>
              <a:rPr lang="es-E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en la exigencia de obtener garantías financieras por encima de </a:t>
            </a:r>
            <a:r>
              <a:rPr lang="es-E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las exigidas por la Solvencia estática.</a:t>
            </a:r>
          </a:p>
          <a:p>
            <a:pPr algn="just"/>
            <a:endParaRPr lang="es-ES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s-E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Se trata que las siguientes garantías financieras adicionales.</a:t>
            </a:r>
          </a:p>
          <a:p>
            <a:pPr algn="just"/>
            <a:endParaRPr lang="es-ES" sz="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s-E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Provisiones por desvíos de Siniestralidad (Reserva por Insuficiencia de Prima). Se constituye por cada rama individualmente.</a:t>
            </a:r>
          </a:p>
          <a:p>
            <a:pPr marL="742950" lvl="1" indent="-285750" algn="just">
              <a:buFont typeface="Arial" pitchFamily="34" charset="0"/>
              <a:buChar char="•"/>
            </a:pPr>
            <a:endParaRPr lang="es-ES" sz="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s-E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Margen de Solvencia.  Es una magnitud global de la aseguradora.</a:t>
            </a:r>
          </a:p>
          <a:p>
            <a:pPr algn="just"/>
            <a:endParaRPr lang="es-ES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s-E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Margen de Solvencia:</a:t>
            </a: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s-E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Es un </a:t>
            </a:r>
            <a:r>
              <a:rPr lang="es-ES" sz="1800" b="1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“patrimonio no comprometido a priori”</a:t>
            </a:r>
            <a:r>
              <a:rPr lang="es-ES" sz="1800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</a:t>
            </a:r>
            <a:r>
              <a:rPr lang="es-E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Es una partida </a:t>
            </a:r>
            <a:r>
              <a:rPr lang="es-E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del patrimonio del asegurador, que no están afectadas a compromisos contraídos en virtud de las primas </a:t>
            </a:r>
            <a:r>
              <a:rPr lang="es-E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emitidas.</a:t>
            </a:r>
          </a:p>
          <a:p>
            <a:pPr marL="742950" lvl="1" indent="-285750" algn="just">
              <a:buFont typeface="Arial" pitchFamily="34" charset="0"/>
              <a:buChar char="•"/>
            </a:pPr>
            <a:endParaRPr lang="es-ES" sz="1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endParaRPr lang="es-ES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endParaRPr lang="es-ES" sz="1800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endParaRPr lang="es-ES" sz="18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AR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988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1630</TotalTime>
  <Words>10909</Words>
  <Application>Microsoft Office PowerPoint</Application>
  <PresentationFormat>Presentación en pantalla (4:3)</PresentationFormat>
  <Paragraphs>1015</Paragraphs>
  <Slides>68</Slides>
  <Notes>6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68</vt:i4>
      </vt:variant>
    </vt:vector>
  </HeadingPairs>
  <TitlesOfParts>
    <vt:vector size="71" baseType="lpstr">
      <vt:lpstr>Tema de Office</vt:lpstr>
      <vt:lpstr>Documento</vt:lpstr>
      <vt:lpstr>Hoja de cálculo</vt:lpstr>
      <vt:lpstr>Título</vt:lpstr>
      <vt:lpstr>Capítulos</vt:lpstr>
      <vt:lpstr>Capítulo V</vt:lpstr>
      <vt:lpstr>Solvencia de las Aseguradoras</vt:lpstr>
      <vt:lpstr>Solvencia de las Aseguradoras</vt:lpstr>
      <vt:lpstr>Presentación de PowerPoint</vt:lpstr>
      <vt:lpstr>EL RIESGO, EL SEGURO Y LA ESTADÍSTICA</vt:lpstr>
      <vt:lpstr>Solvencia de las Aseguradoras</vt:lpstr>
      <vt:lpstr>Solvencia de las Aseguradoras</vt:lpstr>
      <vt:lpstr>Margen de Solvencia</vt:lpstr>
      <vt:lpstr>Margen de solvencia</vt:lpstr>
      <vt:lpstr>Margen de solvencia</vt:lpstr>
      <vt:lpstr>Margen de solvencia</vt:lpstr>
      <vt:lpstr>Margen de solvencia</vt:lpstr>
      <vt:lpstr>Margen de solvencia</vt:lpstr>
      <vt:lpstr>Margen de solvencia</vt:lpstr>
      <vt:lpstr>Margen de solvencia</vt:lpstr>
      <vt:lpstr>Margen de solvencia</vt:lpstr>
      <vt:lpstr>Margen de solvencia</vt:lpstr>
      <vt:lpstr>Margen de solvencia</vt:lpstr>
      <vt:lpstr>Capitales Mínimos</vt:lpstr>
      <vt:lpstr>El Reaseguro y la Solvencia</vt:lpstr>
      <vt:lpstr>El reaseguro y la Solvencia</vt:lpstr>
      <vt:lpstr>El Reaseguro y la Solvencia</vt:lpstr>
      <vt:lpstr>El Reaseguro y la Solvencia</vt:lpstr>
      <vt:lpstr>El Reaseguro y la Solvencia</vt:lpstr>
      <vt:lpstr>El Reaseguro y la Solvencia</vt:lpstr>
      <vt:lpstr>El Reaseguro y la Solvencia</vt:lpstr>
      <vt:lpstr>El Reaseguro y la Solvencia</vt:lpstr>
      <vt:lpstr>Distribución de la Frecuencia Siniestral - BN</vt:lpstr>
      <vt:lpstr>Distribución de la Frecuencia Siniestral - BN</vt:lpstr>
      <vt:lpstr>Distribución de la Cuantía de los Siniestros</vt:lpstr>
      <vt:lpstr>Métodos de Aproximación</vt:lpstr>
      <vt:lpstr>Métodos de Aproximación</vt:lpstr>
      <vt:lpstr>Métodos de Aproximación</vt:lpstr>
      <vt:lpstr>El Reaseguro y la Solvencia</vt:lpstr>
      <vt:lpstr>El Reaseguro y la Solvencia</vt:lpstr>
      <vt:lpstr>El Reaseguro y la Solvencia</vt:lpstr>
      <vt:lpstr>El Reaseguro y la Solvencia</vt:lpstr>
      <vt:lpstr>El Reaseguro y la Solvencia</vt:lpstr>
      <vt:lpstr>El Reaseguro y la Solvencia</vt:lpstr>
      <vt:lpstr>El Reaseguro y la Solvencia</vt:lpstr>
      <vt:lpstr>El Reaseguro y la Solvencia</vt:lpstr>
      <vt:lpstr>El Reaseguro y la Solvencia</vt:lpstr>
      <vt:lpstr>El Reaseguro y la Solvencia</vt:lpstr>
      <vt:lpstr>El Reaseguro y la Solvencia</vt:lpstr>
      <vt:lpstr>El Reaseguro y la Solvencia</vt:lpstr>
      <vt:lpstr>Solvencia en períodos plurianuales</vt:lpstr>
      <vt:lpstr>Solvencia en períodos plurianuales</vt:lpstr>
      <vt:lpstr>Solvencia en períodos plurianuales</vt:lpstr>
      <vt:lpstr>Solvencia en períodos plurianuales</vt:lpstr>
      <vt:lpstr>Solvencia en períodos plurianuales</vt:lpstr>
      <vt:lpstr>Solvencia en períodos plurianuales</vt:lpstr>
      <vt:lpstr>Solvencia en períodos plurianuales</vt:lpstr>
      <vt:lpstr>Solvencia en períodos plurianuales</vt:lpstr>
      <vt:lpstr>Solvencia en períodos plurianuales</vt:lpstr>
      <vt:lpstr>Solvencia en períodos plurianuales</vt:lpstr>
      <vt:lpstr>Solvencia en períodos plurianuales</vt:lpstr>
      <vt:lpstr>Solvencia en períodos plurianuales</vt:lpstr>
      <vt:lpstr>Solvencia en períodos plurianuales</vt:lpstr>
      <vt:lpstr>Solvencia en períodos plurianuales</vt:lpstr>
      <vt:lpstr>Solvencia en períodos plurianuales</vt:lpstr>
      <vt:lpstr>Solvencia en períodos plurianuales</vt:lpstr>
      <vt:lpstr>Solvencia en períodos plurianuales</vt:lpstr>
      <vt:lpstr>Solvencia en períodos plurianuales</vt:lpstr>
      <vt:lpstr>Solvencia en períodos plurianuales</vt:lpstr>
      <vt:lpstr>Solvencia en períodos plurianuales</vt:lpstr>
      <vt:lpstr>Solvencia en períodos plurianuales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Enrique</dc:creator>
  <cp:lastModifiedBy>Enrique</cp:lastModifiedBy>
  <cp:revision>88</cp:revision>
  <dcterms:created xsi:type="dcterms:W3CDTF">2023-11-14T10:26:00Z</dcterms:created>
  <dcterms:modified xsi:type="dcterms:W3CDTF">2023-11-26T20:01:45Z</dcterms:modified>
</cp:coreProperties>
</file>